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29"/>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1" r:id="rId28"/>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20" autoAdjust="0"/>
    <p:restoredTop sz="67245" autoAdjust="0"/>
  </p:normalViewPr>
  <p:slideViewPr>
    <p:cSldViewPr snapToGrid="0" showGuides="1">
      <p:cViewPr varScale="1">
        <p:scale>
          <a:sx n="74" d="100"/>
          <a:sy n="74" d="100"/>
        </p:scale>
        <p:origin x="1962"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CDF505-C800-4F6A-9906-27147A82A3DC}" type="datetimeFigureOut">
              <a:rPr lang="en-US" smtClean="0"/>
              <a:t>10/7/2016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C8B30-430A-419E-AAC8-C52672057434}" type="slidenum">
              <a:rPr lang="en-US" smtClean="0"/>
              <a:t>‹#›</a:t>
            </a:fld>
            <a:endParaRPr lang="en-US"/>
          </a:p>
        </p:txBody>
      </p:sp>
    </p:spTree>
    <p:extLst>
      <p:ext uri="{BB962C8B-B14F-4D97-AF65-F5344CB8AC3E}">
        <p14:creationId xmlns:p14="http://schemas.microsoft.com/office/powerpoint/2010/main" val="2299308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33F966B-4ADC-4E3F-B36C-6FAFCC426477}" type="slidenum">
              <a:rPr lang="en-US" smtClean="0"/>
              <a:t>5</a:t>
            </a:fld>
            <a:endParaRPr lang="en-US"/>
          </a:p>
        </p:txBody>
      </p:sp>
    </p:spTree>
    <p:extLst>
      <p:ext uri="{BB962C8B-B14F-4D97-AF65-F5344CB8AC3E}">
        <p14:creationId xmlns:p14="http://schemas.microsoft.com/office/powerpoint/2010/main" val="3533952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a:t>
            </a:r>
            <a:r>
              <a:rPr lang="en-US" baseline="0" dirty="0"/>
              <a:t> Azure</a:t>
            </a:r>
          </a:p>
          <a:p>
            <a:r>
              <a:rPr lang="en-US" baseline="0" dirty="0"/>
              <a:t>Show template</a:t>
            </a:r>
          </a:p>
          <a:p>
            <a:r>
              <a:rPr lang="en-US" baseline="0" dirty="0"/>
              <a:t>Show template deployment</a:t>
            </a:r>
          </a:p>
        </p:txBody>
      </p:sp>
      <p:sp>
        <p:nvSpPr>
          <p:cNvPr id="4" name="Slide Number Placeholder 3"/>
          <p:cNvSpPr>
            <a:spLocks noGrp="1"/>
          </p:cNvSpPr>
          <p:nvPr>
            <p:ph type="sldNum" sz="quarter" idx="10"/>
          </p:nvPr>
        </p:nvSpPr>
        <p:spPr/>
        <p:txBody>
          <a:bodyPr/>
          <a:lstStyle/>
          <a:p>
            <a:fld id="{D3FC8B30-430A-419E-AAC8-C52672057434}" type="slidenum">
              <a:rPr lang="en-US" smtClean="0"/>
              <a:t>8</a:t>
            </a:fld>
            <a:endParaRPr lang="en-US"/>
          </a:p>
        </p:txBody>
      </p:sp>
    </p:spTree>
    <p:extLst>
      <p:ext uri="{BB962C8B-B14F-4D97-AF65-F5344CB8AC3E}">
        <p14:creationId xmlns:p14="http://schemas.microsoft.com/office/powerpoint/2010/main" val="261940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t>10/7/2016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20775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Open VS</a:t>
            </a:r>
          </a:p>
          <a:p>
            <a:r>
              <a:rPr lang="en-US" baseline="0" dirty="0"/>
              <a:t>Build a template</a:t>
            </a:r>
          </a:p>
          <a:p>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13</a:t>
            </a:fld>
            <a:endParaRPr lang="en-US"/>
          </a:p>
        </p:txBody>
      </p:sp>
    </p:spTree>
    <p:extLst>
      <p:ext uri="{BB962C8B-B14F-4D97-AF65-F5344CB8AC3E}">
        <p14:creationId xmlns:p14="http://schemas.microsoft.com/office/powerpoint/2010/main" val="3144754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16</a:t>
            </a:fld>
            <a:endParaRPr lang="en-US"/>
          </a:p>
        </p:txBody>
      </p:sp>
    </p:spTree>
    <p:extLst>
      <p:ext uri="{BB962C8B-B14F-4D97-AF65-F5344CB8AC3E}">
        <p14:creationId xmlns:p14="http://schemas.microsoft.com/office/powerpoint/2010/main" val="3023993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Deploy</a:t>
            </a:r>
            <a:endParaRPr lang="en-US" dirty="0"/>
          </a:p>
          <a:p>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17</a:t>
            </a:fld>
            <a:endParaRPr lang="en-US"/>
          </a:p>
        </p:txBody>
      </p:sp>
    </p:spTree>
    <p:extLst>
      <p:ext uri="{BB962C8B-B14F-4D97-AF65-F5344CB8AC3E}">
        <p14:creationId xmlns:p14="http://schemas.microsoft.com/office/powerpoint/2010/main" val="2117960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a:t>
            </a:r>
            <a:r>
              <a:rPr lang="en-US" baseline="0" dirty="0"/>
              <a:t> a DSC extension</a:t>
            </a:r>
            <a:endParaRPr lang="en-US" dirty="0"/>
          </a:p>
          <a:p>
            <a:r>
              <a:rPr lang="en-US" dirty="0"/>
              <a:t>Inspect</a:t>
            </a:r>
            <a:r>
              <a:rPr lang="en-US" baseline="0" dirty="0"/>
              <a:t> the DSC</a:t>
            </a:r>
          </a:p>
          <a:p>
            <a:r>
              <a:rPr lang="en-US" baseline="0" dirty="0"/>
              <a:t>Uncomment the web server sample code</a:t>
            </a:r>
            <a:endParaRPr lang="en-US" dirty="0"/>
          </a:p>
          <a:p>
            <a:r>
              <a:rPr lang="en-US" dirty="0"/>
              <a:t>Show the log files</a:t>
            </a:r>
          </a:p>
          <a:p>
            <a:r>
              <a:rPr lang="en-US" dirty="0"/>
              <a:t>Show the extension</a:t>
            </a:r>
            <a:r>
              <a:rPr lang="en-US" baseline="0" dirty="0"/>
              <a:t> in the portal</a:t>
            </a:r>
          </a:p>
          <a:p>
            <a:r>
              <a:rPr lang="en-US" baseline="0" dirty="0"/>
              <a:t>‘</a:t>
            </a:r>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24</a:t>
            </a:fld>
            <a:endParaRPr lang="en-US"/>
          </a:p>
        </p:txBody>
      </p:sp>
    </p:spTree>
    <p:extLst>
      <p:ext uri="{BB962C8B-B14F-4D97-AF65-F5344CB8AC3E}">
        <p14:creationId xmlns:p14="http://schemas.microsoft.com/office/powerpoint/2010/main" val="1394318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0563" y="866775"/>
            <a:ext cx="3949700" cy="22225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SMSG Readiness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01108C4-D877-4A22-91DA-D46170488BA3}" type="datetime1">
              <a:rPr lang="en-US" smtClean="0"/>
              <a:t>10/7/2016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131896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2758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332695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98734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31589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95992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6889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0603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8921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983673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9504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895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443441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828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537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292876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9167509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51575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Architect to Architect</a:t>
            </a:r>
          </a:p>
        </p:txBody>
      </p:sp>
    </p:spTree>
    <p:extLst>
      <p:ext uri="{BB962C8B-B14F-4D97-AF65-F5344CB8AC3E}">
        <p14:creationId xmlns:p14="http://schemas.microsoft.com/office/powerpoint/2010/main" val="4128121962"/>
      </p:ext>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43260373"/>
      </p:ext>
    </p:extLst>
  </p:cSld>
  <p:clrMapOvr>
    <a:masterClrMapping/>
  </p:clrMapOvr>
  <p:transition>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Architect to Architect</a:t>
            </a:r>
          </a:p>
        </p:txBody>
      </p:sp>
    </p:spTree>
    <p:extLst>
      <p:ext uri="{BB962C8B-B14F-4D97-AF65-F5344CB8AC3E}">
        <p14:creationId xmlns:p14="http://schemas.microsoft.com/office/powerpoint/2010/main" val="1114552577"/>
      </p:ext>
    </p:extLst>
  </p:cSld>
  <p:clrMapOvr>
    <a:masterClrMapping/>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049236963"/>
      </p:ext>
    </p:extLst>
  </p:cSld>
  <p:clrMapOvr>
    <a:masterClrMapping/>
  </p:clrMapOvr>
  <p:transition>
    <p:fad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859927"/>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2015-2016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35061343"/>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178577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18494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47365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506941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700288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880872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84616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9129803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596223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182609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51459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48131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77614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8457225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889380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437604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21316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95705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26264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62148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025840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3526432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7055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926859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14088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83846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073777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12059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image" Target="../media/image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970211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707" r:id="rId25"/>
    <p:sldLayoutId id="2147483708" r:id="rId26"/>
    <p:sldLayoutId id="2147483709" r:id="rId27"/>
    <p:sldLayoutId id="2147483710" r:id="rId28"/>
    <p:sldLayoutId id="2147483711"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29569661"/>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3.png"/><Relationship Id="rId12"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2.png"/><Relationship Id="rId11" Type="http://schemas.openxmlformats.org/officeDocument/2006/relationships/image" Target="../media/image14.png"/><Relationship Id="rId5" Type="http://schemas.openxmlformats.org/officeDocument/2006/relationships/image" Target="../media/image21.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hyperlink" Target="https://blogs.msdn.microsoft.com/powershell/2016/02/11/dsc-resource-kit-gets-even-bigger/"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Infrastructure as Code (IAC)</a:t>
            </a:r>
            <a:endParaRPr lang="en-US" b="1" dirty="0"/>
          </a:p>
        </p:txBody>
      </p:sp>
      <p:sp>
        <p:nvSpPr>
          <p:cNvPr id="5" name="Text Placeholder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80883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ARM template structure</a:t>
            </a:r>
          </a:p>
        </p:txBody>
      </p:sp>
      <p:sp>
        <p:nvSpPr>
          <p:cNvPr id="4" name="Text Placeholder 3"/>
          <p:cNvSpPr>
            <a:spLocks noGrp="1"/>
          </p:cNvSpPr>
          <p:nvPr>
            <p:ph type="body" sz="quarter" idx="10"/>
          </p:nvPr>
        </p:nvSpPr>
        <p:spPr/>
        <p:txBody>
          <a:bodyPr/>
          <a:lstStyle/>
          <a:p>
            <a:endParaRPr lang="en-US"/>
          </a:p>
        </p:txBody>
      </p:sp>
      <p:sp>
        <p:nvSpPr>
          <p:cNvPr id="6" name="Text Placeholder 4"/>
          <p:cNvSpPr txBox="1">
            <a:spLocks/>
          </p:cNvSpPr>
          <p:nvPr/>
        </p:nvSpPr>
        <p:spPr>
          <a:xfrm>
            <a:off x="153561" y="1189177"/>
            <a:ext cx="11887200" cy="5283667"/>
          </a:xfrm>
          <a:prstGeom prst="rect">
            <a:avLst/>
          </a:prstGeom>
          <a:solidFill>
            <a:sysClr val="window" lastClr="FFFFFF"/>
          </a:solidFill>
        </p:spPr>
        <p:txBody>
          <a:bodyPr vert="horz" wrap="square" lIns="146304" tIns="91440" rIns="146304" bIns="91440"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Courier New" panose="02070309020205020404" pitchFamily="49" charset="0"/>
                <a:ea typeface="+mn-ea"/>
                <a:cs typeface="Courier New" panose="02070309020205020404" pitchFamily="49"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defRPr/>
            </a:pPr>
            <a:r>
              <a:rPr lang="en-US" sz="1500" dirty="0">
                <a:solidFill>
                  <a:sysClr val="windowText" lastClr="000000"/>
                </a:solidFill>
              </a:rPr>
              <a:t>{</a:t>
            </a:r>
          </a:p>
          <a:p>
            <a:pPr lvl="0">
              <a:defRPr/>
            </a:pPr>
            <a:r>
              <a:rPr lang="en-US" sz="1500" dirty="0">
                <a:solidFill>
                  <a:sysClr val="windowText" lastClr="000000"/>
                </a:solidFill>
              </a:rPr>
              <a:t>  "$schema": "https://schema.management.azure.com/schemas/2015-01-01/</a:t>
            </a:r>
            <a:r>
              <a:rPr lang="en-US" sz="1500" dirty="0" err="1">
                <a:solidFill>
                  <a:sysClr val="windowText" lastClr="000000"/>
                </a:solidFill>
              </a:rPr>
              <a:t>deploymentTemplate.json</a:t>
            </a:r>
            <a:r>
              <a:rPr lang="en-US" sz="1500" dirty="0">
                <a:solidFill>
                  <a:sysClr val="windowText" lastClr="000000"/>
                </a:solidFill>
              </a:rPr>
              <a:t>#",</a:t>
            </a:r>
          </a:p>
          <a:p>
            <a:pPr lvl="0">
              <a:defRPr/>
            </a:pPr>
            <a:r>
              <a:rPr lang="en-US" sz="1500" dirty="0">
                <a:solidFill>
                  <a:sysClr val="windowText" lastClr="000000"/>
                </a:solidFill>
              </a:rPr>
              <a:t>  "</a:t>
            </a:r>
            <a:r>
              <a:rPr lang="en-US" sz="1500" dirty="0" err="1">
                <a:solidFill>
                  <a:sysClr val="windowText" lastClr="000000"/>
                </a:solidFill>
              </a:rPr>
              <a:t>contentVersion</a:t>
            </a:r>
            <a:r>
              <a:rPr lang="en-US" sz="1500" dirty="0">
                <a:solidFill>
                  <a:sysClr val="windowText" lastClr="000000"/>
                </a:solidFill>
              </a:rPr>
              <a:t>": "1.0.0.0",</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parameters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Parameters referenced by resources  (parameterize your template)</a:t>
            </a:r>
          </a:p>
          <a:p>
            <a:pPr lvl="0">
              <a:defRPr/>
            </a:pPr>
            <a:r>
              <a:rPr lang="en-US" sz="1500" dirty="0">
                <a:solidFill>
                  <a:sysClr val="windowText" lastClr="000000"/>
                </a:solidFill>
              </a:rPr>
              <a:t>  },</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variables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Variables referenced by resources</a:t>
            </a:r>
            <a:endParaRPr lang="en-US" sz="1500" dirty="0">
              <a:solidFill>
                <a:sysClr val="windowText" lastClr="000000"/>
              </a:solidFill>
            </a:endParaRPr>
          </a:p>
          <a:p>
            <a:pPr lvl="0">
              <a:defRPr/>
            </a:pPr>
            <a:r>
              <a:rPr lang="en-US" sz="1500" dirty="0">
                <a:solidFill>
                  <a:sysClr val="windowText" lastClr="000000"/>
                </a:solidFill>
              </a:rPr>
              <a:t>  },</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resources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Virtual Machine, Web App, Virtual Network, SQL Azure, Storage Account, etc.</a:t>
            </a:r>
            <a:endParaRPr lang="en-US" sz="1500" dirty="0">
              <a:solidFill>
                <a:sysClr val="windowText" lastClr="000000"/>
              </a:solidFill>
            </a:endParaRPr>
          </a:p>
          <a:p>
            <a:pPr lvl="0">
              <a:defRPr/>
            </a:pPr>
            <a:r>
              <a:rPr lang="en-US" sz="1500" dirty="0">
                <a:solidFill>
                  <a:sysClr val="windowText" lastClr="000000"/>
                </a:solidFill>
              </a:rPr>
              <a:t>  ],</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outputs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Optional outputs from deployment</a:t>
            </a:r>
          </a:p>
          <a:p>
            <a:pPr lvl="0">
              <a:defRPr/>
            </a:pPr>
            <a:r>
              <a:rPr lang="en-US" sz="1500" dirty="0">
                <a:solidFill>
                  <a:sysClr val="windowText" lastClr="000000"/>
                </a:solidFill>
              </a:rPr>
              <a:t>  }</a:t>
            </a:r>
          </a:p>
          <a:p>
            <a:pPr lvl="0">
              <a:defRPr/>
            </a:pPr>
            <a:r>
              <a:rPr lang="en-US" sz="1500" dirty="0">
                <a:solidFill>
                  <a:sysClr val="windowText" lastClr="000000"/>
                </a:solidFill>
              </a:rPr>
              <a:t>}</a:t>
            </a:r>
          </a:p>
        </p:txBody>
      </p:sp>
    </p:spTree>
    <p:extLst>
      <p:ext uri="{BB962C8B-B14F-4D97-AF65-F5344CB8AC3E}">
        <p14:creationId xmlns:p14="http://schemas.microsoft.com/office/powerpoint/2010/main" val="15173233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ARM template functions</a:t>
            </a:r>
          </a:p>
        </p:txBody>
      </p:sp>
      <p:sp>
        <p:nvSpPr>
          <p:cNvPr id="4" name="Text Placeholder 3"/>
          <p:cNvSpPr>
            <a:spLocks noGrp="1"/>
          </p:cNvSpPr>
          <p:nvPr>
            <p:ph type="body" sz="quarter" idx="10"/>
          </p:nvPr>
        </p:nvSpPr>
        <p:spPr>
          <a:xfrm>
            <a:off x="269239" y="1189177"/>
            <a:ext cx="11653523" cy="4967324"/>
          </a:xfrm>
        </p:spPr>
        <p:txBody>
          <a:bodyPr>
            <a:normAutofit fontScale="92500" lnSpcReduction="20000"/>
          </a:bodyPr>
          <a:lstStyle/>
          <a:p>
            <a:r>
              <a:rPr lang="en-US" dirty="0" err="1"/>
              <a:t>concat</a:t>
            </a:r>
            <a:r>
              <a:rPr lang="en-US" dirty="0"/>
              <a:t>() – string concatenation</a:t>
            </a:r>
          </a:p>
          <a:p>
            <a:endParaRPr lang="en-US" dirty="0"/>
          </a:p>
          <a:p>
            <a:r>
              <a:rPr lang="en-US" dirty="0" err="1"/>
              <a:t>uniqueString</a:t>
            </a:r>
            <a:r>
              <a:rPr lang="en-US" dirty="0"/>
              <a:t>() – 64-bit hash of a given string</a:t>
            </a:r>
          </a:p>
          <a:p>
            <a:endParaRPr lang="en-US" dirty="0"/>
          </a:p>
          <a:p>
            <a:r>
              <a:rPr lang="en-US" dirty="0" err="1"/>
              <a:t>resourceGroup</a:t>
            </a:r>
            <a:r>
              <a:rPr lang="en-US" dirty="0"/>
              <a:t>() – instance of a resource group</a:t>
            </a:r>
          </a:p>
          <a:p>
            <a:endParaRPr lang="en-US" dirty="0"/>
          </a:p>
          <a:p>
            <a:r>
              <a:rPr lang="en-US" dirty="0" err="1"/>
              <a:t>resourceId</a:t>
            </a:r>
            <a:r>
              <a:rPr lang="en-US" dirty="0"/>
              <a:t>() – unique identifier of a resource</a:t>
            </a:r>
          </a:p>
          <a:p>
            <a:endParaRPr lang="en-US" dirty="0"/>
          </a:p>
          <a:p>
            <a:r>
              <a:rPr lang="en-US" dirty="0" err="1"/>
              <a:t>copyIndex</a:t>
            </a:r>
            <a:r>
              <a:rPr lang="en-US" dirty="0"/>
              <a:t>() – looping construct</a:t>
            </a:r>
          </a:p>
        </p:txBody>
      </p:sp>
      <p:sp>
        <p:nvSpPr>
          <p:cNvPr id="7" name="Rectangle 6"/>
          <p:cNvSpPr/>
          <p:nvPr/>
        </p:nvSpPr>
        <p:spPr>
          <a:xfrm>
            <a:off x="3384704" y="6156501"/>
            <a:ext cx="5422594" cy="584775"/>
          </a:xfrm>
          <a:prstGeom prst="rect">
            <a:avLst/>
          </a:prstGeom>
        </p:spPr>
        <p:txBody>
          <a:bodyPr wrap="square">
            <a:spAutoFit/>
          </a:bodyPr>
          <a:lstStyle/>
          <a:p>
            <a:pPr algn="ctr"/>
            <a:r>
              <a:rPr lang="en-US" sz="3200" dirty="0">
                <a:solidFill>
                  <a:srgbClr val="00B0F0"/>
                </a:solidFill>
              </a:rPr>
              <a:t>http://aka.ms/armfunc</a:t>
            </a:r>
          </a:p>
        </p:txBody>
      </p:sp>
    </p:spTree>
    <p:extLst>
      <p:ext uri="{BB962C8B-B14F-4D97-AF65-F5344CB8AC3E}">
        <p14:creationId xmlns:p14="http://schemas.microsoft.com/office/powerpoint/2010/main" val="23580492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Visual Studio to author ARM templates</a:t>
            </a:r>
          </a:p>
        </p:txBody>
      </p:sp>
      <p:sp>
        <p:nvSpPr>
          <p:cNvPr id="3" name="Text Placeholder 2"/>
          <p:cNvSpPr>
            <a:spLocks noGrp="1"/>
          </p:cNvSpPr>
          <p:nvPr>
            <p:ph type="body" sz="quarter" idx="10"/>
          </p:nvPr>
        </p:nvSpPr>
        <p:spPr>
          <a:xfrm>
            <a:off x="269241" y="1189176"/>
            <a:ext cx="5378548" cy="5400046"/>
          </a:xfrm>
        </p:spPr>
        <p:txBody>
          <a:bodyPr>
            <a:normAutofit lnSpcReduction="10000"/>
          </a:bodyPr>
          <a:lstStyle/>
          <a:p>
            <a:r>
              <a:rPr lang="en-US" dirty="0"/>
              <a:t>Deployment template</a:t>
            </a:r>
          </a:p>
          <a:p>
            <a:pPr lvl="1"/>
            <a:r>
              <a:rPr lang="en-US" dirty="0"/>
              <a:t>Describes the resources to deploy in a resource group</a:t>
            </a:r>
          </a:p>
          <a:p>
            <a:pPr lvl="1"/>
            <a:endParaRPr lang="en-US" dirty="0"/>
          </a:p>
          <a:p>
            <a:r>
              <a:rPr lang="en-US" dirty="0"/>
              <a:t>Deployment template parameters</a:t>
            </a:r>
          </a:p>
          <a:p>
            <a:pPr lvl="1"/>
            <a:r>
              <a:rPr lang="en-US" dirty="0"/>
              <a:t>Provides parameter values for parameters defined in the Deployment Template</a:t>
            </a:r>
          </a:p>
          <a:p>
            <a:pPr lvl="1"/>
            <a:endParaRPr lang="en-US" dirty="0"/>
          </a:p>
          <a:p>
            <a:r>
              <a:rPr lang="en-US" dirty="0"/>
              <a:t>Deployment script</a:t>
            </a:r>
          </a:p>
          <a:p>
            <a:pPr lvl="1"/>
            <a:r>
              <a:rPr lang="en-US" dirty="0"/>
              <a:t>PowerShell script to deploy the resources defined in the Deployment Template using the parameter values defined in the Deployment Template Parameters file</a:t>
            </a:r>
          </a:p>
        </p:txBody>
      </p:sp>
      <p:grpSp>
        <p:nvGrpSpPr>
          <p:cNvPr id="20" name="Group 19"/>
          <p:cNvGrpSpPr/>
          <p:nvPr/>
        </p:nvGrpSpPr>
        <p:grpSpPr>
          <a:xfrm>
            <a:off x="6368192" y="1499230"/>
            <a:ext cx="5556889" cy="2643965"/>
            <a:chOff x="6309361" y="3356687"/>
            <a:chExt cx="4803271" cy="1977826"/>
          </a:xfrm>
        </p:grpSpPr>
        <p:grpSp>
          <p:nvGrpSpPr>
            <p:cNvPr id="4" name="Group 3"/>
            <p:cNvGrpSpPr/>
            <p:nvPr/>
          </p:nvGrpSpPr>
          <p:grpSpPr>
            <a:xfrm>
              <a:off x="6309361" y="3356687"/>
              <a:ext cx="4803271" cy="1977826"/>
              <a:chOff x="362873" y="1520887"/>
              <a:chExt cx="4803271" cy="1977826"/>
            </a:xfrm>
          </p:grpSpPr>
          <p:grpSp>
            <p:nvGrpSpPr>
              <p:cNvPr id="5" name="Group 4"/>
              <p:cNvGrpSpPr/>
              <p:nvPr/>
            </p:nvGrpSpPr>
            <p:grpSpPr>
              <a:xfrm>
                <a:off x="362873" y="2224818"/>
                <a:ext cx="1015913" cy="667349"/>
                <a:chOff x="794886" y="4424768"/>
                <a:chExt cx="1015913" cy="667349"/>
              </a:xfrm>
            </p:grpSpPr>
            <p:pic>
              <p:nvPicPr>
                <p:cNvPr id="16" name="Picture 15"/>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794886" y="4548873"/>
                  <a:ext cx="543244" cy="543244"/>
                </a:xfrm>
                <a:prstGeom prst="rect">
                  <a:avLst/>
                </a:prstGeom>
              </p:spPr>
            </p:pic>
            <p:pic>
              <p:nvPicPr>
                <p:cNvPr id="17" name="Picture 1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7555" y="4424768"/>
                  <a:ext cx="543244" cy="543244"/>
                </a:xfrm>
                <a:prstGeom prst="rect">
                  <a:avLst/>
                </a:prstGeom>
              </p:spPr>
            </p:pic>
          </p:grpSp>
          <p:grpSp>
            <p:nvGrpSpPr>
              <p:cNvPr id="6" name="Group 5"/>
              <p:cNvGrpSpPr/>
              <p:nvPr/>
            </p:nvGrpSpPr>
            <p:grpSpPr>
              <a:xfrm>
                <a:off x="2051482" y="1520887"/>
                <a:ext cx="2940833" cy="594002"/>
                <a:chOff x="2176903" y="2400684"/>
                <a:chExt cx="2940833" cy="594002"/>
              </a:xfrm>
            </p:grpSpPr>
            <p:pic>
              <p:nvPicPr>
                <p:cNvPr id="14" name="Picture 13"/>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2176903" y="2439809"/>
                  <a:ext cx="552164" cy="552164"/>
                </a:xfrm>
                <a:prstGeom prst="rect">
                  <a:avLst/>
                </a:prstGeom>
              </p:spPr>
            </p:pic>
            <p:sp>
              <p:nvSpPr>
                <p:cNvPr id="15" name="TextBox 14"/>
                <p:cNvSpPr txBox="1"/>
                <p:nvPr/>
              </p:nvSpPr>
              <p:spPr>
                <a:xfrm>
                  <a:off x="2632994" y="2400684"/>
                  <a:ext cx="2484742" cy="594002"/>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50000"/>
                        </a:schemeClr>
                      </a:solidFill>
                    </a:rPr>
                    <a:t>Deployment template (JSON)</a:t>
                  </a:r>
                </a:p>
              </p:txBody>
            </p:sp>
          </p:grpSp>
          <p:grpSp>
            <p:nvGrpSpPr>
              <p:cNvPr id="7" name="Group 6"/>
              <p:cNvGrpSpPr/>
              <p:nvPr/>
            </p:nvGrpSpPr>
            <p:grpSpPr>
              <a:xfrm>
                <a:off x="2059564" y="2901609"/>
                <a:ext cx="2779063" cy="597104"/>
                <a:chOff x="2176903" y="4433247"/>
                <a:chExt cx="2779063" cy="597104"/>
              </a:xfrm>
            </p:grpSpPr>
            <p:pic>
              <p:nvPicPr>
                <p:cNvPr id="12" name="Picture 11"/>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2176903" y="4478187"/>
                  <a:ext cx="552164" cy="552164"/>
                </a:xfrm>
                <a:prstGeom prst="rect">
                  <a:avLst/>
                </a:prstGeom>
              </p:spPr>
            </p:pic>
            <p:sp>
              <p:nvSpPr>
                <p:cNvPr id="13" name="TextBox 12"/>
                <p:cNvSpPr txBox="1"/>
                <p:nvPr/>
              </p:nvSpPr>
              <p:spPr>
                <a:xfrm>
                  <a:off x="2609831" y="4433247"/>
                  <a:ext cx="2346135" cy="594002"/>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50000"/>
                        </a:schemeClr>
                      </a:solidFill>
                    </a:rPr>
                    <a:t>Deployment script (PowerShell)</a:t>
                  </a:r>
                </a:p>
              </p:txBody>
            </p:sp>
          </p:grpSp>
          <p:grpSp>
            <p:nvGrpSpPr>
              <p:cNvPr id="8" name="Group 7"/>
              <p:cNvGrpSpPr/>
              <p:nvPr/>
            </p:nvGrpSpPr>
            <p:grpSpPr>
              <a:xfrm>
                <a:off x="2051482" y="2241671"/>
                <a:ext cx="3114662" cy="594002"/>
                <a:chOff x="2178667" y="3428017"/>
                <a:chExt cx="3114662" cy="594002"/>
              </a:xfrm>
            </p:grpSpPr>
            <p:pic>
              <p:nvPicPr>
                <p:cNvPr id="10" name="Picture 9"/>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2178667" y="3439845"/>
                  <a:ext cx="552164" cy="552164"/>
                </a:xfrm>
                <a:prstGeom prst="rect">
                  <a:avLst/>
                </a:prstGeom>
              </p:spPr>
            </p:pic>
            <p:sp>
              <p:nvSpPr>
                <p:cNvPr id="11" name="TextBox 10"/>
                <p:cNvSpPr txBox="1"/>
                <p:nvPr/>
              </p:nvSpPr>
              <p:spPr>
                <a:xfrm>
                  <a:off x="2629149" y="3428017"/>
                  <a:ext cx="2664180" cy="594002"/>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50000"/>
                        </a:schemeClr>
                      </a:solidFill>
                    </a:rPr>
                    <a:t>Deployment template parameters (JSON)</a:t>
                  </a:r>
                </a:p>
              </p:txBody>
            </p:sp>
          </p:grpSp>
          <p:sp>
            <p:nvSpPr>
              <p:cNvPr id="9" name="Left Brace 8"/>
              <p:cNvSpPr/>
              <p:nvPr/>
            </p:nvSpPr>
            <p:spPr>
              <a:xfrm>
                <a:off x="1470774" y="1560012"/>
                <a:ext cx="500885" cy="1898805"/>
              </a:xfrm>
              <a:prstGeom prst="leftBrace">
                <a:avLst/>
              </a:prstGeom>
              <a:ln w="5715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50000"/>
                    </a:schemeClr>
                  </a:solidFill>
                </a:endParaRPr>
              </a:p>
            </p:txBody>
          </p:sp>
        </p:grpSp>
        <p:pic>
          <p:nvPicPr>
            <p:cNvPr id="19" name="Picture 18"/>
            <p:cNvPicPr>
              <a:picLocks/>
            </p:cNvPicPr>
            <p:nvPr/>
          </p:nvPicPr>
          <p:blipFill>
            <a:blip r:embed="rId6"/>
            <a:stretch>
              <a:fillRect/>
            </a:stretch>
          </p:blipFill>
          <p:spPr>
            <a:xfrm flipV="1">
              <a:off x="6852605" y="4184723"/>
              <a:ext cx="393192" cy="246888"/>
            </a:xfrm>
            <a:prstGeom prst="rect">
              <a:avLst/>
            </a:prstGeom>
          </p:spPr>
        </p:pic>
      </p:grpSp>
    </p:spTree>
    <p:extLst>
      <p:ext uri="{BB962C8B-B14F-4D97-AF65-F5344CB8AC3E}">
        <p14:creationId xmlns:p14="http://schemas.microsoft.com/office/powerpoint/2010/main" val="15882354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5" name="Text Placeholder 4"/>
          <p:cNvSpPr>
            <a:spLocks noGrp="1"/>
          </p:cNvSpPr>
          <p:nvPr>
            <p:ph type="body" sz="quarter" idx="12"/>
          </p:nvPr>
        </p:nvSpPr>
        <p:spPr/>
        <p:txBody>
          <a:bodyPr/>
          <a:lstStyle/>
          <a:p>
            <a:r>
              <a:rPr lang="en-US" dirty="0"/>
              <a:t>Author an ARM template using Visual Studio</a:t>
            </a:r>
          </a:p>
        </p:txBody>
      </p:sp>
    </p:spTree>
    <p:extLst>
      <p:ext uri="{BB962C8B-B14F-4D97-AF65-F5344CB8AC3E}">
        <p14:creationId xmlns:p14="http://schemas.microsoft.com/office/powerpoint/2010/main" val="34125830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Deploying ARM templates</a:t>
            </a:r>
          </a:p>
        </p:txBody>
      </p:sp>
    </p:spTree>
    <p:extLst>
      <p:ext uri="{BB962C8B-B14F-4D97-AF65-F5344CB8AC3E}">
        <p14:creationId xmlns:p14="http://schemas.microsoft.com/office/powerpoint/2010/main" val="37883636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Methods for deploying ARM templates</a:t>
            </a:r>
          </a:p>
        </p:txBody>
      </p:sp>
      <p:sp>
        <p:nvSpPr>
          <p:cNvPr id="4" name="Text Placeholder 3"/>
          <p:cNvSpPr>
            <a:spLocks noGrp="1"/>
          </p:cNvSpPr>
          <p:nvPr>
            <p:ph type="body" sz="quarter" idx="10"/>
          </p:nvPr>
        </p:nvSpPr>
        <p:spPr>
          <a:xfrm>
            <a:off x="269239" y="1189177"/>
            <a:ext cx="11653523" cy="5325923"/>
          </a:xfrm>
        </p:spPr>
        <p:txBody>
          <a:bodyPr>
            <a:normAutofit fontScale="92500" lnSpcReduction="10000"/>
          </a:bodyPr>
          <a:lstStyle/>
          <a:p>
            <a:r>
              <a:rPr lang="en-US" dirty="0"/>
              <a:t>PowerShell</a:t>
            </a:r>
          </a:p>
          <a:p>
            <a:pPr lvl="1"/>
            <a:r>
              <a:rPr lang="en-US" dirty="0"/>
              <a:t>Azure PowerShell Cmdlets 1.0 (or newer) - “</a:t>
            </a:r>
            <a:r>
              <a:rPr lang="en-US" dirty="0" err="1"/>
              <a:t>AzureRM</a:t>
            </a:r>
            <a:r>
              <a:rPr lang="en-US" dirty="0"/>
              <a:t>” cmdlets</a:t>
            </a:r>
          </a:p>
          <a:p>
            <a:pPr lvl="1"/>
            <a:endParaRPr lang="en-US" dirty="0"/>
          </a:p>
          <a:p>
            <a:r>
              <a:rPr lang="en-US" dirty="0"/>
              <a:t>Azure Command-Line Interface (CLI)</a:t>
            </a:r>
          </a:p>
          <a:p>
            <a:pPr lvl="1"/>
            <a:r>
              <a:rPr lang="en-US" dirty="0"/>
              <a:t>Cross-platform tools for Mac, Linux, and Windows</a:t>
            </a:r>
          </a:p>
          <a:p>
            <a:pPr lvl="1"/>
            <a:endParaRPr lang="en-US" dirty="0"/>
          </a:p>
          <a:p>
            <a:r>
              <a:rPr lang="en-US" dirty="0"/>
              <a:t>Visual Studio</a:t>
            </a:r>
          </a:p>
          <a:p>
            <a:pPr lvl="1"/>
            <a:r>
              <a:rPr lang="en-US" dirty="0"/>
              <a:t>Azure Tools/SDK</a:t>
            </a:r>
          </a:p>
          <a:p>
            <a:pPr lvl="1"/>
            <a:endParaRPr lang="en-US" dirty="0"/>
          </a:p>
          <a:p>
            <a:r>
              <a:rPr lang="en-US" dirty="0"/>
              <a:t>Azure portal</a:t>
            </a:r>
          </a:p>
          <a:p>
            <a:pPr lvl="1"/>
            <a:r>
              <a:rPr lang="en-US" dirty="0"/>
              <a:t>Template deployment</a:t>
            </a:r>
          </a:p>
          <a:p>
            <a:pPr lvl="1"/>
            <a:endParaRPr lang="en-US" dirty="0"/>
          </a:p>
          <a:p>
            <a:r>
              <a:rPr lang="en-US" dirty="0"/>
              <a:t>Continuous deployment</a:t>
            </a:r>
          </a:p>
        </p:txBody>
      </p:sp>
    </p:spTree>
    <p:extLst>
      <p:ext uri="{BB962C8B-B14F-4D97-AF65-F5344CB8AC3E}">
        <p14:creationId xmlns:p14="http://schemas.microsoft.com/office/powerpoint/2010/main" val="137643551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hidden="1"/>
          <p:cNvSpPr/>
          <p:nvPr/>
        </p:nvSpPr>
        <p:spPr bwMode="auto">
          <a:xfrm>
            <a:off x="601345" y="1834660"/>
            <a:ext cx="10989309" cy="448591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41" name="Title 40"/>
          <p:cNvSpPr>
            <a:spLocks noGrp="1"/>
          </p:cNvSpPr>
          <p:nvPr>
            <p:ph type="title"/>
          </p:nvPr>
        </p:nvSpPr>
        <p:spPr/>
        <p:txBody>
          <a:bodyPr/>
          <a:lstStyle/>
          <a:p>
            <a:r>
              <a:rPr lang="en-US" dirty="0"/>
              <a:t>Deploying ARM templates</a:t>
            </a:r>
          </a:p>
        </p:txBody>
      </p:sp>
      <p:grpSp>
        <p:nvGrpSpPr>
          <p:cNvPr id="42" name="Group 41"/>
          <p:cNvGrpSpPr/>
          <p:nvPr/>
        </p:nvGrpSpPr>
        <p:grpSpPr>
          <a:xfrm>
            <a:off x="682913" y="1823449"/>
            <a:ext cx="4803271" cy="2174786"/>
            <a:chOff x="362873" y="1446259"/>
            <a:chExt cx="4803271" cy="2174786"/>
          </a:xfrm>
        </p:grpSpPr>
        <p:grpSp>
          <p:nvGrpSpPr>
            <p:cNvPr id="43" name="Group 42"/>
            <p:cNvGrpSpPr/>
            <p:nvPr/>
          </p:nvGrpSpPr>
          <p:grpSpPr>
            <a:xfrm>
              <a:off x="362873" y="2224818"/>
              <a:ext cx="1015913" cy="667349"/>
              <a:chOff x="794886" y="4424768"/>
              <a:chExt cx="1015913" cy="667349"/>
            </a:xfrm>
          </p:grpSpPr>
          <p:pic>
            <p:nvPicPr>
              <p:cNvPr id="54" name="Picture 53"/>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94886" y="4548873"/>
                <a:ext cx="543244" cy="543244"/>
              </a:xfrm>
              <a:prstGeom prst="rect">
                <a:avLst/>
              </a:prstGeom>
            </p:spPr>
          </p:pic>
          <p:pic>
            <p:nvPicPr>
              <p:cNvPr id="55" name="Picture 5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267555" y="4424768"/>
                <a:ext cx="543244" cy="543244"/>
              </a:xfrm>
              <a:prstGeom prst="rect">
                <a:avLst/>
              </a:prstGeom>
            </p:spPr>
          </p:pic>
        </p:grpSp>
        <p:grpSp>
          <p:nvGrpSpPr>
            <p:cNvPr id="44" name="Group 43"/>
            <p:cNvGrpSpPr/>
            <p:nvPr/>
          </p:nvGrpSpPr>
          <p:grpSpPr>
            <a:xfrm>
              <a:off x="2051482" y="1446259"/>
              <a:ext cx="2940833" cy="794064"/>
              <a:chOff x="2176903" y="2326056"/>
              <a:chExt cx="2940833" cy="794064"/>
            </a:xfrm>
          </p:grpSpPr>
          <p:pic>
            <p:nvPicPr>
              <p:cNvPr id="52" name="Picture 51"/>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2176903" y="2439809"/>
                <a:ext cx="552164" cy="552164"/>
              </a:xfrm>
              <a:prstGeom prst="rect">
                <a:avLst/>
              </a:prstGeom>
            </p:spPr>
          </p:pic>
          <p:sp>
            <p:nvSpPr>
              <p:cNvPr id="53" name="TextBox 52"/>
              <p:cNvSpPr txBox="1"/>
              <p:nvPr/>
            </p:nvSpPr>
            <p:spPr>
              <a:xfrm>
                <a:off x="2632994" y="2326056"/>
                <a:ext cx="2484742"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Deployment template (JSON)</a:t>
                </a:r>
              </a:p>
            </p:txBody>
          </p:sp>
        </p:grpSp>
        <p:grpSp>
          <p:nvGrpSpPr>
            <p:cNvPr id="45" name="Group 44"/>
            <p:cNvGrpSpPr/>
            <p:nvPr/>
          </p:nvGrpSpPr>
          <p:grpSpPr>
            <a:xfrm>
              <a:off x="2059564" y="2826981"/>
              <a:ext cx="2779063" cy="794064"/>
              <a:chOff x="2176903" y="4358619"/>
              <a:chExt cx="2779063" cy="794064"/>
            </a:xfrm>
          </p:grpSpPr>
          <p:pic>
            <p:nvPicPr>
              <p:cNvPr id="50" name="Picture 49"/>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2176903" y="4478187"/>
                <a:ext cx="552164" cy="552164"/>
              </a:xfrm>
              <a:prstGeom prst="rect">
                <a:avLst/>
              </a:prstGeom>
            </p:spPr>
          </p:pic>
          <p:sp>
            <p:nvSpPr>
              <p:cNvPr id="51" name="TextBox 50"/>
              <p:cNvSpPr txBox="1"/>
              <p:nvPr/>
            </p:nvSpPr>
            <p:spPr>
              <a:xfrm>
                <a:off x="2609831" y="4358619"/>
                <a:ext cx="2346135"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Deployment script (PowerShell)</a:t>
                </a:r>
              </a:p>
            </p:txBody>
          </p:sp>
        </p:grpSp>
        <p:grpSp>
          <p:nvGrpSpPr>
            <p:cNvPr id="46" name="Group 45"/>
            <p:cNvGrpSpPr/>
            <p:nvPr/>
          </p:nvGrpSpPr>
          <p:grpSpPr>
            <a:xfrm>
              <a:off x="2051482" y="2167043"/>
              <a:ext cx="3114662" cy="794064"/>
              <a:chOff x="2178667" y="3353389"/>
              <a:chExt cx="3114662" cy="794064"/>
            </a:xfrm>
          </p:grpSpPr>
          <p:pic>
            <p:nvPicPr>
              <p:cNvPr id="48" name="Picture 47"/>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2178667" y="3439845"/>
                <a:ext cx="552164" cy="552164"/>
              </a:xfrm>
              <a:prstGeom prst="rect">
                <a:avLst/>
              </a:prstGeom>
            </p:spPr>
          </p:pic>
          <p:sp>
            <p:nvSpPr>
              <p:cNvPr id="49" name="TextBox 48"/>
              <p:cNvSpPr txBox="1"/>
              <p:nvPr/>
            </p:nvSpPr>
            <p:spPr>
              <a:xfrm>
                <a:off x="2629149" y="3353389"/>
                <a:ext cx="2664180"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Deployment template parameters (JSON)</a:t>
                </a:r>
              </a:p>
            </p:txBody>
          </p:sp>
        </p:grpSp>
        <p:sp>
          <p:nvSpPr>
            <p:cNvPr id="47" name="Left Brace 46"/>
            <p:cNvSpPr/>
            <p:nvPr/>
          </p:nvSpPr>
          <p:spPr>
            <a:xfrm>
              <a:off x="1470774" y="1560012"/>
              <a:ext cx="500885" cy="1995440"/>
            </a:xfrm>
            <a:prstGeom prst="lef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grpSp>
      <p:cxnSp>
        <p:nvCxnSpPr>
          <p:cNvPr id="56" name="Elbow Connector 48"/>
          <p:cNvCxnSpPr>
            <a:stCxn id="50" idx="2"/>
            <a:endCxn id="76" idx="1"/>
          </p:cNvCxnSpPr>
          <p:nvPr/>
        </p:nvCxnSpPr>
        <p:spPr>
          <a:xfrm rot="16200000" flipH="1">
            <a:off x="3845707" y="2685882"/>
            <a:ext cx="1104013" cy="3484054"/>
          </a:xfrm>
          <a:prstGeom prst="bentConnector2">
            <a:avLst/>
          </a:prstGeom>
          <a:ln w="1905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98690" y="4262594"/>
            <a:ext cx="333534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Push Deployment template and parameters to ARM</a:t>
            </a:r>
          </a:p>
        </p:txBody>
      </p:sp>
      <p:sp>
        <p:nvSpPr>
          <p:cNvPr id="58" name="Rectangle 57"/>
          <p:cNvSpPr/>
          <p:nvPr/>
        </p:nvSpPr>
        <p:spPr bwMode="auto">
          <a:xfrm>
            <a:off x="5936666" y="3441762"/>
            <a:ext cx="5382831" cy="2726240"/>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sp>
        <p:nvSpPr>
          <p:cNvPr id="59" name="TextBox 58"/>
          <p:cNvSpPr txBox="1"/>
          <p:nvPr/>
        </p:nvSpPr>
        <p:spPr>
          <a:xfrm>
            <a:off x="6634912" y="3028739"/>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rPr>
              <a:t>Microsoft Azure</a:t>
            </a:r>
          </a:p>
        </p:txBody>
      </p:sp>
      <p:pic>
        <p:nvPicPr>
          <p:cNvPr id="60" name="Picture 59"/>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6116990" y="3064785"/>
            <a:ext cx="637213" cy="637213"/>
          </a:xfrm>
          <a:prstGeom prst="rect">
            <a:avLst/>
          </a:prstGeom>
        </p:spPr>
      </p:pic>
      <p:grpSp>
        <p:nvGrpSpPr>
          <p:cNvPr id="61" name="Group 60"/>
          <p:cNvGrpSpPr/>
          <p:nvPr/>
        </p:nvGrpSpPr>
        <p:grpSpPr>
          <a:xfrm>
            <a:off x="7566695" y="4262594"/>
            <a:ext cx="3191596" cy="1230291"/>
            <a:chOff x="3982213" y="1872383"/>
            <a:chExt cx="3191596" cy="1230291"/>
          </a:xfrm>
        </p:grpSpPr>
        <p:sp>
          <p:nvSpPr>
            <p:cNvPr id="62" name="Rounded Rectangle 18"/>
            <p:cNvSpPr/>
            <p:nvPr/>
          </p:nvSpPr>
          <p:spPr bwMode="auto">
            <a:xfrm>
              <a:off x="3982213" y="1984883"/>
              <a:ext cx="3162524" cy="1117791"/>
            </a:xfrm>
            <a:prstGeom prst="round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pic>
          <p:nvPicPr>
            <p:cNvPr id="63" name="Picture 62"/>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166188" y="2325551"/>
              <a:ext cx="687890" cy="687890"/>
            </a:xfrm>
            <a:prstGeom prst="rect">
              <a:avLst/>
            </a:prstGeom>
          </p:spPr>
        </p:pic>
        <p:pic>
          <p:nvPicPr>
            <p:cNvPr id="64" name="Picture 6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5251284" y="2325551"/>
              <a:ext cx="687890" cy="687890"/>
            </a:xfrm>
            <a:prstGeom prst="rect">
              <a:avLst/>
            </a:prstGeom>
          </p:spPr>
        </p:pic>
        <p:pic>
          <p:nvPicPr>
            <p:cNvPr id="65" name="Picture 64"/>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336380" y="2325551"/>
              <a:ext cx="687890" cy="687890"/>
            </a:xfrm>
            <a:prstGeom prst="rect">
              <a:avLst/>
            </a:prstGeom>
          </p:spPr>
        </p:pic>
        <p:sp>
          <p:nvSpPr>
            <p:cNvPr id="66" name="TextBox 65"/>
            <p:cNvSpPr txBox="1"/>
            <p:nvPr/>
          </p:nvSpPr>
          <p:spPr>
            <a:xfrm>
              <a:off x="4250241" y="1883562"/>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accent1"/>
                  </a:solidFill>
                </a:rPr>
                <a:t>Resource Group</a:t>
              </a:r>
            </a:p>
          </p:txBody>
        </p:sp>
        <p:sp>
          <p:nvSpPr>
            <p:cNvPr id="67" name="Rounded Rectangle 38"/>
            <p:cNvSpPr/>
            <p:nvPr/>
          </p:nvSpPr>
          <p:spPr bwMode="auto">
            <a:xfrm>
              <a:off x="4011285" y="1973704"/>
              <a:ext cx="3162524" cy="1117791"/>
            </a:xfrm>
            <a:prstGeom prst="round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68" name="Picture 67"/>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195260" y="2314372"/>
              <a:ext cx="687890" cy="687890"/>
            </a:xfrm>
            <a:prstGeom prst="rect">
              <a:avLst/>
            </a:prstGeom>
          </p:spPr>
        </p:pic>
        <p:pic>
          <p:nvPicPr>
            <p:cNvPr id="69" name="Picture 68"/>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5280356" y="2314372"/>
              <a:ext cx="687890" cy="687890"/>
            </a:xfrm>
            <a:prstGeom prst="rect">
              <a:avLst/>
            </a:prstGeom>
          </p:spPr>
        </p:pic>
        <p:pic>
          <p:nvPicPr>
            <p:cNvPr id="70" name="Picture 69"/>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365452" y="2314372"/>
              <a:ext cx="687890" cy="687890"/>
            </a:xfrm>
            <a:prstGeom prst="rect">
              <a:avLst/>
            </a:prstGeom>
          </p:spPr>
        </p:pic>
        <p:sp>
          <p:nvSpPr>
            <p:cNvPr id="71" name="TextBox 70"/>
            <p:cNvSpPr txBox="1"/>
            <p:nvPr/>
          </p:nvSpPr>
          <p:spPr>
            <a:xfrm>
              <a:off x="4279313" y="1872383"/>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Resource Group</a:t>
              </a:r>
            </a:p>
          </p:txBody>
        </p:sp>
      </p:grpSp>
      <p:pic>
        <p:nvPicPr>
          <p:cNvPr id="72" name="Picture 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10442789" y="3484849"/>
            <a:ext cx="631004" cy="631004"/>
          </a:xfrm>
          <a:prstGeom prst="rect">
            <a:avLst/>
          </a:prstGeom>
        </p:spPr>
      </p:pic>
      <p:sp>
        <p:nvSpPr>
          <p:cNvPr id="73" name="Rectangle 72"/>
          <p:cNvSpPr/>
          <p:nvPr/>
        </p:nvSpPr>
        <p:spPr bwMode="auto">
          <a:xfrm>
            <a:off x="7007557" y="3942282"/>
            <a:ext cx="4143830" cy="2075268"/>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sp>
        <p:nvSpPr>
          <p:cNvPr id="74" name="TextBox 73"/>
          <p:cNvSpPr txBox="1"/>
          <p:nvPr/>
        </p:nvSpPr>
        <p:spPr>
          <a:xfrm>
            <a:off x="8063338" y="3505152"/>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rPr>
              <a:t>Azure Subscription</a:t>
            </a:r>
          </a:p>
        </p:txBody>
      </p:sp>
      <p:grpSp>
        <p:nvGrpSpPr>
          <p:cNvPr id="75" name="Group 74"/>
          <p:cNvGrpSpPr/>
          <p:nvPr/>
        </p:nvGrpSpPr>
        <p:grpSpPr>
          <a:xfrm>
            <a:off x="6007185" y="3942282"/>
            <a:ext cx="1023794" cy="2075268"/>
            <a:chOff x="6190607" y="3324054"/>
            <a:chExt cx="1023794" cy="2075268"/>
          </a:xfrm>
        </p:grpSpPr>
        <p:sp>
          <p:nvSpPr>
            <p:cNvPr id="76" name="Rectangle 75"/>
            <p:cNvSpPr/>
            <p:nvPr/>
          </p:nvSpPr>
          <p:spPr bwMode="auto">
            <a:xfrm>
              <a:off x="6323162" y="3324054"/>
              <a:ext cx="765701" cy="2075268"/>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1"/>
                </a:solidFill>
                <a:ea typeface="Segoe UI" pitchFamily="34" charset="0"/>
                <a:cs typeface="Segoe UI" pitchFamily="34" charset="0"/>
              </a:endParaRPr>
            </a:p>
          </p:txBody>
        </p:sp>
        <p:sp>
          <p:nvSpPr>
            <p:cNvPr id="77" name="TextBox 76"/>
            <p:cNvSpPr txBox="1"/>
            <p:nvPr/>
          </p:nvSpPr>
          <p:spPr>
            <a:xfrm>
              <a:off x="6190607" y="4047757"/>
              <a:ext cx="1023794" cy="5447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182880" tIns="146304" rIns="182880" bIns="146304" rtlCol="0">
              <a:spAutoFit/>
            </a:bodyPr>
            <a:lstStyle/>
            <a:p>
              <a:pPr>
                <a:lnSpc>
                  <a:spcPct val="90000"/>
                </a:lnSpc>
                <a:spcAft>
                  <a:spcPts val="600"/>
                </a:spcAft>
              </a:pPr>
              <a:r>
                <a:rPr lang="en-US" dirty="0"/>
                <a:t>ARM</a:t>
              </a:r>
            </a:p>
          </p:txBody>
        </p:sp>
      </p:grpSp>
      <p:pic>
        <p:nvPicPr>
          <p:cNvPr id="78" name="Picture 77"/>
          <p:cNvPicPr>
            <a:picLocks/>
          </p:cNvPicPr>
          <p:nvPr/>
        </p:nvPicPr>
        <p:blipFill>
          <a:blip r:embed="rId13"/>
          <a:stretch>
            <a:fillRect/>
          </a:stretch>
        </p:blipFill>
        <p:spPr>
          <a:xfrm flipV="1">
            <a:off x="1222794" y="2726113"/>
            <a:ext cx="393192" cy="246888"/>
          </a:xfrm>
          <a:prstGeom prst="rect">
            <a:avLst/>
          </a:prstGeom>
        </p:spPr>
      </p:pic>
    </p:spTree>
    <p:extLst>
      <p:ext uri="{BB962C8B-B14F-4D97-AF65-F5344CB8AC3E}">
        <p14:creationId xmlns:p14="http://schemas.microsoft.com/office/powerpoint/2010/main" val="2128029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animBg="1"/>
      <p:bldP spid="59" grpId="0"/>
      <p:bldP spid="73" grpId="0" animBg="1"/>
      <p:bldP spid="7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Deploying ARM templates</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640810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Desired State Configuration (DSC)</a:t>
            </a:r>
          </a:p>
        </p:txBody>
      </p:sp>
    </p:spTree>
    <p:extLst>
      <p:ext uri="{BB962C8B-B14F-4D97-AF65-F5344CB8AC3E}">
        <p14:creationId xmlns:p14="http://schemas.microsoft.com/office/powerpoint/2010/main" val="38833620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DSC for Azure</a:t>
            </a:r>
          </a:p>
        </p:txBody>
      </p:sp>
      <p:sp>
        <p:nvSpPr>
          <p:cNvPr id="4" name="Text Placeholder 3"/>
          <p:cNvSpPr>
            <a:spLocks noGrp="1"/>
          </p:cNvSpPr>
          <p:nvPr>
            <p:ph type="body" sz="quarter" idx="10"/>
          </p:nvPr>
        </p:nvSpPr>
        <p:spPr>
          <a:xfrm>
            <a:off x="269241" y="1189176"/>
            <a:ext cx="5378548" cy="5325924"/>
          </a:xfrm>
        </p:spPr>
        <p:txBody>
          <a:bodyPr>
            <a:normAutofit/>
          </a:bodyPr>
          <a:lstStyle/>
          <a:p>
            <a:r>
              <a:rPr lang="en-US" dirty="0"/>
              <a:t>Declarative configuration of the virtual machine</a:t>
            </a:r>
          </a:p>
          <a:p>
            <a:pPr lvl="1"/>
            <a:endParaRPr lang="en-US" dirty="0"/>
          </a:p>
          <a:p>
            <a:pPr lvl="1"/>
            <a:r>
              <a:rPr lang="en-US" dirty="0"/>
              <a:t>Windows Features and Roles</a:t>
            </a:r>
          </a:p>
          <a:p>
            <a:pPr lvl="1"/>
            <a:endParaRPr lang="en-US" dirty="0"/>
          </a:p>
          <a:p>
            <a:pPr lvl="1"/>
            <a:r>
              <a:rPr lang="en-US" dirty="0"/>
              <a:t>Custom application configuration</a:t>
            </a:r>
          </a:p>
          <a:p>
            <a:endParaRPr lang="en-US" dirty="0"/>
          </a:p>
        </p:txBody>
      </p:sp>
      <p:sp>
        <p:nvSpPr>
          <p:cNvPr id="6" name="Text Placeholder 5"/>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5314363" y="1189176"/>
            <a:ext cx="6683466" cy="3527679"/>
          </a:xfrm>
          <a:prstGeom prst="rect">
            <a:avLst/>
          </a:prstGeom>
        </p:spPr>
      </p:pic>
    </p:spTree>
    <p:extLst>
      <p:ext uri="{BB962C8B-B14F-4D97-AF65-F5344CB8AC3E}">
        <p14:creationId xmlns:p14="http://schemas.microsoft.com/office/powerpoint/2010/main" val="13046618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Agenda</a:t>
            </a:r>
            <a:endParaRPr lang="en-US" dirty="0"/>
          </a:p>
        </p:txBody>
      </p:sp>
      <p:sp>
        <p:nvSpPr>
          <p:cNvPr id="6" name="Text Placeholder 5"/>
          <p:cNvSpPr>
            <a:spLocks noGrp="1"/>
          </p:cNvSpPr>
          <p:nvPr>
            <p:ph type="body" sz="quarter" idx="10"/>
          </p:nvPr>
        </p:nvSpPr>
        <p:spPr/>
        <p:txBody>
          <a:bodyPr/>
          <a:lstStyle/>
          <a:p>
            <a:r>
              <a:rPr lang="en-US"/>
              <a:t>Azure Resource Manager (ARM)</a:t>
            </a:r>
          </a:p>
          <a:p>
            <a:r>
              <a:rPr lang="en-US"/>
              <a:t>ARM templates</a:t>
            </a:r>
          </a:p>
          <a:p>
            <a:r>
              <a:rPr lang="en-US"/>
              <a:t>Authoring ARM templates</a:t>
            </a:r>
          </a:p>
          <a:p>
            <a:r>
              <a:rPr lang="en-US"/>
              <a:t>Deploying ARM templates</a:t>
            </a:r>
          </a:p>
          <a:p>
            <a:r>
              <a:rPr lang="en-US"/>
              <a:t>Desired State Configuration (DSC)</a:t>
            </a:r>
            <a:endParaRPr lang="en-US" dirty="0"/>
          </a:p>
        </p:txBody>
      </p:sp>
    </p:spTree>
    <p:extLst>
      <p:ext uri="{BB962C8B-B14F-4D97-AF65-F5344CB8AC3E}">
        <p14:creationId xmlns:p14="http://schemas.microsoft.com/office/powerpoint/2010/main" val="202674757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DSC Example: Built-in Resources </a:t>
            </a:r>
          </a:p>
        </p:txBody>
      </p:sp>
      <p:sp>
        <p:nvSpPr>
          <p:cNvPr id="4" name="Text Placeholder 4"/>
          <p:cNvSpPr>
            <a:spLocks noGrp="1"/>
          </p:cNvSpPr>
          <p:nvPr>
            <p:ph type="body" sz="quarter" idx="10"/>
          </p:nvPr>
        </p:nvSpPr>
        <p:spPr/>
        <p:txBody>
          <a:bodyPr/>
          <a:lstStyle/>
          <a:p>
            <a:r>
              <a:rPr lang="en-US" sz="1200" dirty="0">
                <a:latin typeface="Courier New" panose="02070309020205020404" pitchFamily="49" charset="0"/>
                <a:cs typeface="Courier New" panose="02070309020205020404" pitchFamily="49" charset="0"/>
              </a:rPr>
              <a:t>Configuration Main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Param</a:t>
            </a:r>
            <a:r>
              <a:rPr lang="en-US" sz="1200" dirty="0">
                <a:latin typeface="Courier New" panose="02070309020205020404" pitchFamily="49" charset="0"/>
                <a:cs typeface="Courier New" panose="02070309020205020404" pitchFamily="49" charset="0"/>
              </a:rPr>
              <a:t> ( [string]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Import-</a:t>
            </a:r>
            <a:r>
              <a:rPr lang="en-US" sz="1200" dirty="0" err="1">
                <a:latin typeface="Courier New" panose="02070309020205020404" pitchFamily="49" charset="0"/>
                <a:cs typeface="Courier New" panose="02070309020205020404" pitchFamily="49" charset="0"/>
              </a:rPr>
              <a:t>DscResource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ModuleName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PSDesiredStateConfiguration</a:t>
            </a:r>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Node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WindowsFeature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WebServerRole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Name = "Web-Server"</a:t>
            </a:r>
          </a:p>
          <a:p>
            <a:r>
              <a:rPr lang="en-US" sz="1200" dirty="0">
                <a:latin typeface="Courier New" panose="02070309020205020404" pitchFamily="49" charset="0"/>
                <a:cs typeface="Courier New" panose="02070309020205020404" pitchFamily="49" charset="0"/>
              </a:rPr>
              <a:t>        Ensure = "Present"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Package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InstallWebDeploy</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Ensure = "Present"  </a:t>
            </a:r>
          </a:p>
          <a:p>
            <a:r>
              <a:rPr lang="en-US" sz="1200" dirty="0">
                <a:latin typeface="Courier New" panose="02070309020205020404" pitchFamily="49" charset="0"/>
                <a:cs typeface="Courier New" panose="02070309020205020404" pitchFamily="49" charset="0"/>
              </a:rPr>
              <a:t>        Path  = "C:\WindowsAzure\WebDeploy_amd64_en-US.msi"</a:t>
            </a:r>
          </a:p>
          <a:p>
            <a:r>
              <a:rPr lang="en-US" sz="1200" dirty="0">
                <a:latin typeface="Courier New" panose="02070309020205020404" pitchFamily="49" charset="0"/>
                <a:cs typeface="Courier New" panose="02070309020205020404" pitchFamily="49" charset="0"/>
              </a:rPr>
              <a:t>        Name = "Microsoft Web Deploy 3.6"</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ProductId</a:t>
            </a:r>
            <a:r>
              <a:rPr lang="en-US" sz="1200" dirty="0">
                <a:latin typeface="Courier New" panose="02070309020205020404" pitchFamily="49" charset="0"/>
                <a:cs typeface="Courier New" panose="02070309020205020404" pitchFamily="49" charset="0"/>
              </a:rPr>
              <a:t> = "{ED4CC1E5-043E-4157-8452-B5E533FE2BA1}"</a:t>
            </a:r>
          </a:p>
          <a:p>
            <a:r>
              <a:rPr lang="en-US" sz="1200" dirty="0">
                <a:latin typeface="Courier New" panose="02070309020205020404" pitchFamily="49" charset="0"/>
                <a:cs typeface="Courier New" panose="02070309020205020404" pitchFamily="49" charset="0"/>
              </a:rPr>
              <a:t>        Arguments = "ADDLOCAL=ALL"</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Service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StartWebDeploy</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Name = "WMSVC"</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StartupType</a:t>
            </a:r>
            <a:r>
              <a:rPr lang="en-US" sz="1200" dirty="0">
                <a:latin typeface="Courier New" panose="02070309020205020404" pitchFamily="49" charset="0"/>
                <a:cs typeface="Courier New" panose="02070309020205020404" pitchFamily="49" charset="0"/>
              </a:rPr>
              <a:t> = "Automatic"</a:t>
            </a:r>
          </a:p>
          <a:p>
            <a:r>
              <a:rPr lang="en-US" sz="1200" dirty="0">
                <a:latin typeface="Courier New" panose="02070309020205020404" pitchFamily="49" charset="0"/>
                <a:cs typeface="Courier New" panose="02070309020205020404" pitchFamily="49" charset="0"/>
              </a:rPr>
              <a:t>        State = "Running"</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DependsOn</a:t>
            </a:r>
            <a:r>
              <a:rPr lang="en-US" sz="1200" dirty="0">
                <a:latin typeface="Courier New" panose="02070309020205020404" pitchFamily="49" charset="0"/>
                <a:cs typeface="Courier New" panose="02070309020205020404" pitchFamily="49" charset="0"/>
              </a:rPr>
              <a:t> = "[Package]</a:t>
            </a:r>
            <a:r>
              <a:rPr lang="en-US" sz="1200" dirty="0" err="1">
                <a:latin typeface="Courier New" panose="02070309020205020404" pitchFamily="49" charset="0"/>
                <a:cs typeface="Courier New" panose="02070309020205020404" pitchFamily="49" charset="0"/>
              </a:rPr>
              <a:t>InstallWebDeploy</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a:t>
            </a:r>
          </a:p>
        </p:txBody>
      </p:sp>
      <p:sp>
        <p:nvSpPr>
          <p:cNvPr id="5" name="Rectangle 4"/>
          <p:cNvSpPr/>
          <p:nvPr/>
        </p:nvSpPr>
        <p:spPr bwMode="auto">
          <a:xfrm>
            <a:off x="604299" y="2417197"/>
            <a:ext cx="5677231" cy="890546"/>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04298" y="3307743"/>
            <a:ext cx="5677231" cy="1375575"/>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04297" y="4683319"/>
            <a:ext cx="5677231" cy="1224500"/>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04297" y="1433281"/>
            <a:ext cx="5677231" cy="721522"/>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2320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P spid="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DSC Resources</a:t>
            </a:r>
            <a:endParaRPr lang="en-US" dirty="0"/>
          </a:p>
        </p:txBody>
      </p:sp>
      <p:sp>
        <p:nvSpPr>
          <p:cNvPr id="6" name="Content Placeholder 5"/>
          <p:cNvSpPr>
            <a:spLocks noGrp="1"/>
          </p:cNvSpPr>
          <p:nvPr>
            <p:ph sz="quarter" idx="10"/>
          </p:nvPr>
        </p:nvSpPr>
        <p:spPr>
          <a:xfrm>
            <a:off x="269239" y="1189177"/>
            <a:ext cx="11653523" cy="5325923"/>
          </a:xfrm>
        </p:spPr>
        <p:txBody>
          <a:bodyPr>
            <a:normAutofit fontScale="92500" lnSpcReduction="10000"/>
          </a:bodyPr>
          <a:lstStyle/>
          <a:p>
            <a:r>
              <a:rPr lang="en-US" dirty="0"/>
              <a:t>Built-in</a:t>
            </a:r>
          </a:p>
          <a:p>
            <a:pPr lvl="1"/>
            <a:r>
              <a:rPr lang="en-US" dirty="0" err="1"/>
              <a:t>WindowsFeature</a:t>
            </a:r>
            <a:r>
              <a:rPr lang="en-US" dirty="0"/>
              <a:t>, File, Package, Service, Script, etc.</a:t>
            </a:r>
          </a:p>
          <a:p>
            <a:endParaRPr lang="en-US" dirty="0"/>
          </a:p>
          <a:p>
            <a:r>
              <a:rPr lang="en-US" dirty="0"/>
              <a:t>DSC Resource Kit (~500 resources)</a:t>
            </a:r>
          </a:p>
          <a:p>
            <a:pPr lvl="1"/>
            <a:r>
              <a:rPr lang="en-US" dirty="0">
                <a:hlinkClick r:id="rId2"/>
              </a:rPr>
              <a:t>https://blogs.msdn.microsoft.com/powershell/2016/02/11/dsc-resource-kit-gets-even-bigger/</a:t>
            </a:r>
            <a:endParaRPr lang="en-US" dirty="0"/>
          </a:p>
          <a:p>
            <a:endParaRPr lang="en-US" dirty="0"/>
          </a:p>
          <a:p>
            <a:r>
              <a:rPr lang="en-US" dirty="0"/>
              <a:t>Experimental Resources</a:t>
            </a:r>
          </a:p>
          <a:p>
            <a:pPr lvl="1"/>
            <a:r>
              <a:rPr lang="en-US" dirty="0" err="1"/>
              <a:t>xNetworking</a:t>
            </a:r>
            <a:r>
              <a:rPr lang="en-US" dirty="0"/>
              <a:t>, </a:t>
            </a:r>
            <a:r>
              <a:rPr lang="en-US" dirty="0" err="1"/>
              <a:t>xDisk</a:t>
            </a:r>
            <a:r>
              <a:rPr lang="en-US" dirty="0"/>
              <a:t>, </a:t>
            </a:r>
            <a:r>
              <a:rPr lang="en-US" dirty="0" err="1"/>
              <a:t>xSqlServer</a:t>
            </a:r>
            <a:r>
              <a:rPr lang="en-US" dirty="0"/>
              <a:t>, </a:t>
            </a:r>
            <a:r>
              <a:rPr lang="en-US" dirty="0" err="1"/>
              <a:t>xActiveDirectory</a:t>
            </a:r>
            <a:r>
              <a:rPr lang="en-US" dirty="0"/>
              <a:t>, etc.</a:t>
            </a:r>
          </a:p>
          <a:p>
            <a:endParaRPr lang="en-US" dirty="0"/>
          </a:p>
          <a:p>
            <a:r>
              <a:rPr lang="en-US" dirty="0"/>
              <a:t>Community Resources</a:t>
            </a:r>
          </a:p>
          <a:p>
            <a:pPr lvl="1"/>
            <a:r>
              <a:rPr lang="en-US" dirty="0" err="1"/>
              <a:t>cUserRightsAssignment</a:t>
            </a:r>
            <a:r>
              <a:rPr lang="en-US" dirty="0"/>
              <a:t>, </a:t>
            </a:r>
            <a:r>
              <a:rPr lang="en-US" dirty="0" err="1"/>
              <a:t>cNtfsAccessControl</a:t>
            </a:r>
            <a:r>
              <a:rPr lang="en-US" dirty="0"/>
              <a:t>, etc.</a:t>
            </a:r>
          </a:p>
          <a:p>
            <a:pPr lvl="1"/>
            <a:endParaRPr lang="en-US" dirty="0"/>
          </a:p>
          <a:p>
            <a:endParaRPr lang="en-US" dirty="0"/>
          </a:p>
        </p:txBody>
      </p:sp>
      <p:sp>
        <p:nvSpPr>
          <p:cNvPr id="4" name="Content Placeholder 2"/>
          <p:cNvSpPr txBox="1">
            <a:spLocks/>
          </p:cNvSpPr>
          <p:nvPr/>
        </p:nvSpPr>
        <p:spPr>
          <a:xfrm>
            <a:off x="268288" y="1398397"/>
            <a:ext cx="11542503" cy="5043224"/>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dirty="0"/>
          </a:p>
        </p:txBody>
      </p:sp>
    </p:spTree>
    <p:extLst>
      <p:ext uri="{BB962C8B-B14F-4D97-AF65-F5344CB8AC3E}">
        <p14:creationId xmlns:p14="http://schemas.microsoft.com/office/powerpoint/2010/main" val="19020214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DSC Example: Resource-Kit Resources </a:t>
            </a:r>
          </a:p>
        </p:txBody>
      </p:sp>
      <p:sp>
        <p:nvSpPr>
          <p:cNvPr id="4" name="Text Placeholder 4"/>
          <p:cNvSpPr>
            <a:spLocks noGrp="1"/>
          </p:cNvSpPr>
          <p:nvPr>
            <p:ph type="body" sz="quarter" idx="10"/>
          </p:nvPr>
        </p:nvSpPr>
        <p:spPr>
          <a:xfrm>
            <a:off x="269239" y="1197322"/>
            <a:ext cx="11653522" cy="5364191"/>
          </a:xfrm>
        </p:spPr>
        <p:txBody>
          <a:bodyPr>
            <a:normAutofit lnSpcReduction="10000"/>
          </a:bodyPr>
          <a:lstStyle/>
          <a:p>
            <a:r>
              <a:rPr lang="en-US" sz="1200" dirty="0">
                <a:latin typeface="Courier New" panose="02070309020205020404" pitchFamily="49" charset="0"/>
                <a:cs typeface="Courier New" panose="02070309020205020404" pitchFamily="49" charset="0"/>
              </a:rPr>
              <a:t>Configuration Main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Param</a:t>
            </a:r>
            <a:r>
              <a:rPr lang="en-US" sz="1200" dirty="0">
                <a:latin typeface="Courier New" panose="02070309020205020404" pitchFamily="49" charset="0"/>
                <a:cs typeface="Courier New" panose="02070309020205020404" pitchFamily="49" charset="0"/>
              </a:rPr>
              <a:t> ( [string]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Import-</a:t>
            </a:r>
            <a:r>
              <a:rPr lang="en-US" sz="1200" dirty="0" err="1">
                <a:latin typeface="Courier New" panose="02070309020205020404" pitchFamily="49" charset="0"/>
                <a:cs typeface="Courier New" panose="02070309020205020404" pitchFamily="49" charset="0"/>
              </a:rPr>
              <a:t>DscResource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ModuleName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PSDesiredStateConfiguration</a:t>
            </a:r>
            <a:r>
              <a:rPr lang="en-US" sz="1200" dirty="0">
                <a:latin typeface="Courier New" panose="02070309020205020404" pitchFamily="49" charset="0"/>
                <a:cs typeface="Courier New" panose="02070309020205020404" pitchFamily="49" charset="0"/>
              </a:rPr>
              <a:t>, </a:t>
            </a:r>
            <a:r>
              <a:rPr lang="en-US" sz="1200" b="1" dirty="0" err="1">
                <a:solidFill>
                  <a:srgbClr val="FF0000"/>
                </a:solidFill>
                <a:latin typeface="Courier New" panose="02070309020205020404" pitchFamily="49" charset="0"/>
                <a:cs typeface="Courier New" panose="02070309020205020404" pitchFamily="49" charset="0"/>
              </a:rPr>
              <a:t>xNetworking</a:t>
            </a:r>
            <a:r>
              <a:rPr lang="en-US" sz="1200" dirty="0">
                <a:latin typeface="Courier New" panose="02070309020205020404" pitchFamily="49" charset="0"/>
                <a:cs typeface="Courier New" panose="02070309020205020404" pitchFamily="49" charset="0"/>
              </a:rPr>
              <a:t>, </a:t>
            </a:r>
            <a:r>
              <a:rPr lang="en-US" sz="1200" b="1" dirty="0" err="1">
                <a:solidFill>
                  <a:srgbClr val="00B050"/>
                </a:solidFill>
                <a:latin typeface="Courier New" panose="02070309020205020404" pitchFamily="49" charset="0"/>
                <a:cs typeface="Courier New" panose="02070309020205020404" pitchFamily="49" charset="0"/>
              </a:rPr>
              <a:t>cUserRightsAssignment</a:t>
            </a:r>
            <a:endParaRPr lang="en-US" sz="1200" b="1" dirty="0">
              <a:solidFill>
                <a:srgbClr val="00B050"/>
              </a:solidFill>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Node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WindowsFeature</a:t>
            </a:r>
            <a:r>
              <a:rPr lang="en-US" sz="1200" dirty="0">
                <a:latin typeface="Courier New" panose="02070309020205020404" pitchFamily="49" charset="0"/>
                <a:cs typeface="Courier New" panose="02070309020205020404" pitchFamily="49" charset="0"/>
              </a:rPr>
              <a:t> DNS { </a:t>
            </a:r>
          </a:p>
          <a:p>
            <a:r>
              <a:rPr lang="en-US" sz="1200" dirty="0">
                <a:latin typeface="Courier New" panose="02070309020205020404" pitchFamily="49" charset="0"/>
                <a:cs typeface="Courier New" panose="02070309020205020404" pitchFamily="49" charset="0"/>
              </a:rPr>
              <a:t>        Ensure = "Present" </a:t>
            </a:r>
          </a:p>
          <a:p>
            <a:r>
              <a:rPr lang="en-US" sz="1200" dirty="0">
                <a:latin typeface="Courier New" panose="02070309020205020404" pitchFamily="49" charset="0"/>
                <a:cs typeface="Courier New" panose="02070309020205020404" pitchFamily="49" charset="0"/>
              </a:rPr>
              <a:t>        Name = "DNS"</a:t>
            </a:r>
          </a:p>
          <a:p>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b="1" dirty="0" err="1">
                <a:solidFill>
                  <a:srgbClr val="FF0000"/>
                </a:solidFill>
                <a:latin typeface="Courier New" panose="02070309020205020404" pitchFamily="49" charset="0"/>
                <a:cs typeface="Courier New" panose="02070309020205020404" pitchFamily="49" charset="0"/>
              </a:rPr>
              <a:t>xDnsServerAddress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DnsServerAddress</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Address        = "127.0.0.1"</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InterfaceAlias</a:t>
            </a:r>
            <a:r>
              <a:rPr lang="en-US" sz="1200" dirty="0">
                <a:latin typeface="Courier New" panose="02070309020205020404" pitchFamily="49" charset="0"/>
                <a:cs typeface="Courier New" panose="02070309020205020404" pitchFamily="49" charset="0"/>
              </a:rPr>
              <a:t> = "Ethernet"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AddressFamily</a:t>
            </a:r>
            <a:r>
              <a:rPr lang="en-US" sz="1200" dirty="0">
                <a:latin typeface="Courier New" panose="02070309020205020404" pitchFamily="49" charset="0"/>
                <a:cs typeface="Courier New" panose="02070309020205020404" pitchFamily="49" charset="0"/>
              </a:rPr>
              <a:t>  = "IPv4"</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DependsOn</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WindowsFeature</a:t>
            </a:r>
            <a:r>
              <a:rPr lang="en-US" sz="1200" dirty="0">
                <a:latin typeface="Courier New" panose="02070309020205020404" pitchFamily="49" charset="0"/>
                <a:cs typeface="Courier New" panose="02070309020205020404" pitchFamily="49" charset="0"/>
              </a:rPr>
              <a:t>]DNS"</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err="1">
                <a:solidFill>
                  <a:srgbClr val="00B050"/>
                </a:solidFill>
                <a:latin typeface="Courier New" panose="02070309020205020404" pitchFamily="49" charset="0"/>
                <a:cs typeface="Courier New" panose="02070309020205020404" pitchFamily="49" charset="0"/>
              </a:rPr>
              <a:t>cUserRight</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GrantIncreaseQuotaPrivilege</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Ensure = "Present"</a:t>
            </a:r>
          </a:p>
          <a:p>
            <a:r>
              <a:rPr lang="en-US" sz="1200" dirty="0">
                <a:latin typeface="Courier New" panose="02070309020205020404" pitchFamily="49" charset="0"/>
                <a:cs typeface="Courier New" panose="02070309020205020404" pitchFamily="49" charset="0"/>
              </a:rPr>
              <a:t>        Constant = "</a:t>
            </a:r>
            <a:r>
              <a:rPr lang="en-US" sz="1200" dirty="0" err="1">
                <a:latin typeface="Courier New" panose="02070309020205020404" pitchFamily="49" charset="0"/>
                <a:cs typeface="Courier New" panose="02070309020205020404" pitchFamily="49" charset="0"/>
              </a:rPr>
              <a:t>SeIncreaseQuotaPrivilege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Principal = "CONTOSO\</a:t>
            </a:r>
            <a:r>
              <a:rPr lang="en-US" sz="1200" dirty="0" err="1">
                <a:latin typeface="Courier New" panose="02070309020205020404" pitchFamily="49" charset="0"/>
                <a:cs typeface="Courier New" panose="02070309020205020404" pitchFamily="49" charset="0"/>
              </a:rPr>
              <a:t>AdminUser</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033174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DSC Logs (on the virtual machine)</a:t>
            </a:r>
            <a:endParaRPr lang="en-US" dirty="0"/>
          </a:p>
        </p:txBody>
      </p:sp>
      <p:sp>
        <p:nvSpPr>
          <p:cNvPr id="8" name="Content Placeholder 7"/>
          <p:cNvSpPr>
            <a:spLocks noGrp="1"/>
          </p:cNvSpPr>
          <p:nvPr>
            <p:ph sz="quarter" idx="10"/>
          </p:nvPr>
        </p:nvSpPr>
        <p:spPr>
          <a:xfrm>
            <a:off x="268288" y="1398398"/>
            <a:ext cx="11542503" cy="2865954"/>
          </a:xfrm>
        </p:spPr>
        <p:txBody>
          <a:bodyPr>
            <a:normAutofit/>
          </a:bodyPr>
          <a:lstStyle/>
          <a:p>
            <a:r>
              <a:rPr lang="en-US" dirty="0"/>
              <a:t>Provides details on the configuration (script) in the virtual machine</a:t>
            </a:r>
          </a:p>
          <a:p>
            <a:endParaRPr lang="en-US" dirty="0"/>
          </a:p>
          <a:p>
            <a:r>
              <a:rPr lang="en-US" dirty="0"/>
              <a:t>C:\WindowsAzure\Logs\Plugins\Microsoft.Powershell.DSC\&lt;version&gt;</a:t>
            </a:r>
          </a:p>
          <a:p>
            <a:endParaRPr lang="en-US" dirty="0"/>
          </a:p>
          <a:p>
            <a:endParaRPr lang="en-US" dirty="0"/>
          </a:p>
        </p:txBody>
      </p:sp>
      <p:sp>
        <p:nvSpPr>
          <p:cNvPr id="4" name="Content Placeholder 4"/>
          <p:cNvSpPr txBox="1">
            <a:spLocks/>
          </p:cNvSpPr>
          <p:nvPr/>
        </p:nvSpPr>
        <p:spPr>
          <a:xfrm>
            <a:off x="268288" y="1398399"/>
            <a:ext cx="11656793" cy="3130098"/>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5" name="Picture 4"/>
          <p:cNvPicPr>
            <a:picLocks noChangeAspect="1"/>
          </p:cNvPicPr>
          <p:nvPr/>
        </p:nvPicPr>
        <p:blipFill>
          <a:blip r:embed="rId2"/>
          <a:stretch>
            <a:fillRect/>
          </a:stretch>
        </p:blipFill>
        <p:spPr>
          <a:xfrm>
            <a:off x="337957" y="4528496"/>
            <a:ext cx="11555801" cy="1736364"/>
          </a:xfrm>
          <a:prstGeom prst="rect">
            <a:avLst/>
          </a:prstGeom>
        </p:spPr>
      </p:pic>
      <p:sp>
        <p:nvSpPr>
          <p:cNvPr id="6" name="Rectangle 5"/>
          <p:cNvSpPr/>
          <p:nvPr/>
        </p:nvSpPr>
        <p:spPr bwMode="auto">
          <a:xfrm>
            <a:off x="337958" y="5077096"/>
            <a:ext cx="11472834" cy="44413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9965358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5" name="Text Placeholder 4"/>
          <p:cNvSpPr>
            <a:spLocks noGrp="1"/>
          </p:cNvSpPr>
          <p:nvPr>
            <p:ph type="body" sz="quarter" idx="12"/>
          </p:nvPr>
        </p:nvSpPr>
        <p:spPr/>
        <p:txBody>
          <a:bodyPr/>
          <a:lstStyle/>
          <a:p>
            <a:r>
              <a:rPr lang="en-US" dirty="0"/>
              <a:t>Desired State Configuration</a:t>
            </a:r>
          </a:p>
        </p:txBody>
      </p:sp>
    </p:spTree>
    <p:extLst>
      <p:ext uri="{BB962C8B-B14F-4D97-AF65-F5344CB8AC3E}">
        <p14:creationId xmlns:p14="http://schemas.microsoft.com/office/powerpoint/2010/main" val="681136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71" r="20371"/>
          <a:stretch>
            <a:fillRect/>
          </a:stretch>
        </p:blipFill>
        <p:spPr/>
      </p:pic>
    </p:spTree>
    <p:extLst>
      <p:ext uri="{BB962C8B-B14F-4D97-AF65-F5344CB8AC3E}">
        <p14:creationId xmlns:p14="http://schemas.microsoft.com/office/powerpoint/2010/main" val="393504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889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Azure Resource Manager (ARM)</a:t>
            </a:r>
          </a:p>
        </p:txBody>
      </p:sp>
    </p:spTree>
    <p:extLst>
      <p:ext uri="{BB962C8B-B14F-4D97-AF65-F5344CB8AC3E}">
        <p14:creationId xmlns:p14="http://schemas.microsoft.com/office/powerpoint/2010/main" val="36875765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Provisioning Resources Using ARM</a:t>
            </a:r>
            <a:br>
              <a:rPr lang="en-US" dirty="0"/>
            </a:br>
            <a:endParaRPr lang="en-US" dirty="0"/>
          </a:p>
        </p:txBody>
      </p:sp>
      <p:sp>
        <p:nvSpPr>
          <p:cNvPr id="6" name="Text Placeholder 5"/>
          <p:cNvSpPr>
            <a:spLocks noGrp="1"/>
          </p:cNvSpPr>
          <p:nvPr>
            <p:ph type="body" sz="quarter" idx="10"/>
          </p:nvPr>
        </p:nvSpPr>
        <p:spPr>
          <a:xfrm>
            <a:off x="269239" y="1189177"/>
            <a:ext cx="11653523" cy="2718821"/>
          </a:xfrm>
        </p:spPr>
        <p:txBody>
          <a:bodyPr/>
          <a:lstStyle/>
          <a:p>
            <a:r>
              <a:rPr lang="en-US" dirty="0"/>
              <a:t>Declarative model – Described as JSON</a:t>
            </a:r>
          </a:p>
          <a:p>
            <a:r>
              <a:rPr lang="en-US" dirty="0"/>
              <a:t>Allows for parallel processing</a:t>
            </a:r>
          </a:p>
          <a:p>
            <a:r>
              <a:rPr lang="en-US" dirty="0"/>
              <a:t>Idempotent</a:t>
            </a:r>
          </a:p>
          <a:p>
            <a:endParaRPr lang="en-US" dirty="0"/>
          </a:p>
        </p:txBody>
      </p:sp>
    </p:spTree>
    <p:extLst>
      <p:ext uri="{BB962C8B-B14F-4D97-AF65-F5344CB8AC3E}">
        <p14:creationId xmlns:p14="http://schemas.microsoft.com/office/powerpoint/2010/main" val="16046177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68928" y="1603789"/>
            <a:ext cx="8125426" cy="4059705"/>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888450" y="1190767"/>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Microsoft Azure</a:t>
            </a:r>
          </a:p>
        </p:txBody>
      </p:sp>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260701" y="1624110"/>
            <a:ext cx="631004" cy="631004"/>
          </a:xfrm>
          <a:prstGeom prst="rect">
            <a:avLst/>
          </a:prstGeom>
        </p:spPr>
      </p:pic>
      <p:sp>
        <p:nvSpPr>
          <p:cNvPr id="9" name="Rectangle 8"/>
          <p:cNvSpPr/>
          <p:nvPr/>
        </p:nvSpPr>
        <p:spPr bwMode="auto">
          <a:xfrm>
            <a:off x="459610" y="2065244"/>
            <a:ext cx="7718668" cy="2468104"/>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459610" y="5108416"/>
            <a:ext cx="7718668" cy="44802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Resource Manager (ARM)</a:t>
            </a:r>
          </a:p>
        </p:txBody>
      </p:sp>
      <p:sp>
        <p:nvSpPr>
          <p:cNvPr id="18" name="Rectangle 17"/>
          <p:cNvSpPr/>
          <p:nvPr/>
        </p:nvSpPr>
        <p:spPr bwMode="auto">
          <a:xfrm>
            <a:off x="459610" y="4605872"/>
            <a:ext cx="7718668" cy="45062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Resource Providers</a:t>
            </a:r>
          </a:p>
        </p:txBody>
      </p:sp>
      <p:grpSp>
        <p:nvGrpSpPr>
          <p:cNvPr id="37" name="Group 36"/>
          <p:cNvGrpSpPr/>
          <p:nvPr/>
        </p:nvGrpSpPr>
        <p:grpSpPr>
          <a:xfrm>
            <a:off x="537959" y="2283264"/>
            <a:ext cx="1759668" cy="1087750"/>
            <a:chOff x="1050462" y="2277416"/>
            <a:chExt cx="1759668" cy="1087750"/>
          </a:xfrm>
        </p:grpSpPr>
        <p:pic>
          <p:nvPicPr>
            <p:cNvPr id="21" name="Picture 20"/>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1540151" y="2277416"/>
              <a:ext cx="780290" cy="780290"/>
            </a:xfrm>
            <a:prstGeom prst="rect">
              <a:avLst/>
            </a:prstGeom>
          </p:spPr>
        </p:pic>
        <p:sp>
          <p:nvSpPr>
            <p:cNvPr id="34" name="TextBox 33"/>
            <p:cNvSpPr txBox="1"/>
            <p:nvPr/>
          </p:nvSpPr>
          <p:spPr>
            <a:xfrm>
              <a:off x="1050462" y="2820401"/>
              <a:ext cx="17596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LOB App</a:t>
              </a:r>
            </a:p>
          </p:txBody>
        </p:sp>
      </p:grpSp>
      <p:sp>
        <p:nvSpPr>
          <p:cNvPr id="38" name="TextBox 37"/>
          <p:cNvSpPr txBox="1"/>
          <p:nvPr/>
        </p:nvSpPr>
        <p:spPr>
          <a:xfrm>
            <a:off x="4881250" y="1644413"/>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Subscription</a:t>
            </a:r>
          </a:p>
        </p:txBody>
      </p:sp>
      <p:pic>
        <p:nvPicPr>
          <p:cNvPr id="6" name="Picture 5"/>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70528" y="1226813"/>
            <a:ext cx="637213" cy="637213"/>
          </a:xfrm>
          <a:prstGeom prst="rect">
            <a:avLst/>
          </a:prstGeom>
        </p:spPr>
      </p:pic>
      <p:sp>
        <p:nvSpPr>
          <p:cNvPr id="39" name="Title 38"/>
          <p:cNvSpPr>
            <a:spLocks noGrp="1"/>
          </p:cNvSpPr>
          <p:nvPr>
            <p:ph type="title"/>
          </p:nvPr>
        </p:nvSpPr>
        <p:spPr/>
        <p:txBody>
          <a:bodyPr/>
          <a:lstStyle/>
          <a:p>
            <a:r>
              <a:rPr lang="en-US" dirty="0"/>
              <a:t>Azure Resource Manager Architecture</a:t>
            </a:r>
          </a:p>
        </p:txBody>
      </p:sp>
      <p:grpSp>
        <p:nvGrpSpPr>
          <p:cNvPr id="54" name="Group 53"/>
          <p:cNvGrpSpPr/>
          <p:nvPr/>
        </p:nvGrpSpPr>
        <p:grpSpPr>
          <a:xfrm>
            <a:off x="2389287" y="2041205"/>
            <a:ext cx="3162524" cy="1219112"/>
            <a:chOff x="3982213" y="1883562"/>
            <a:chExt cx="3162524" cy="1219112"/>
          </a:xfrm>
        </p:grpSpPr>
        <p:sp>
          <p:nvSpPr>
            <p:cNvPr id="40" name="Rounded Rectangle 39"/>
            <p:cNvSpPr/>
            <p:nvPr/>
          </p:nvSpPr>
          <p:spPr bwMode="auto">
            <a:xfrm>
              <a:off x="3982213" y="1984883"/>
              <a:ext cx="3162524" cy="1117791"/>
            </a:xfrm>
            <a:prstGeom prst="round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166188" y="2325551"/>
              <a:ext cx="687890" cy="687890"/>
            </a:xfrm>
            <a:prstGeom prst="rect">
              <a:avLst/>
            </a:prstGeom>
          </p:spPr>
        </p:pic>
        <p:pic>
          <p:nvPicPr>
            <p:cNvPr id="25" name="Picture 24"/>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5251284" y="2325551"/>
              <a:ext cx="687890" cy="687890"/>
            </a:xfrm>
            <a:prstGeom prst="rect">
              <a:avLst/>
            </a:prstGeom>
          </p:spPr>
        </p:pic>
        <p:pic>
          <p:nvPicPr>
            <p:cNvPr id="26" name="Picture 25"/>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36380" y="2325551"/>
              <a:ext cx="687890" cy="687890"/>
            </a:xfrm>
            <a:prstGeom prst="rect">
              <a:avLst/>
            </a:prstGeom>
          </p:spPr>
        </p:pic>
        <p:sp>
          <p:nvSpPr>
            <p:cNvPr id="41" name="TextBox 40"/>
            <p:cNvSpPr txBox="1"/>
            <p:nvPr/>
          </p:nvSpPr>
          <p:spPr>
            <a:xfrm>
              <a:off x="4250241" y="1883562"/>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Resource Group</a:t>
              </a:r>
            </a:p>
          </p:txBody>
        </p:sp>
      </p:grpSp>
      <p:grpSp>
        <p:nvGrpSpPr>
          <p:cNvPr id="49" name="Group 48"/>
          <p:cNvGrpSpPr/>
          <p:nvPr/>
        </p:nvGrpSpPr>
        <p:grpSpPr>
          <a:xfrm>
            <a:off x="459610" y="3328400"/>
            <a:ext cx="1929677" cy="1084381"/>
            <a:chOff x="2120629" y="4033976"/>
            <a:chExt cx="1929677" cy="1084381"/>
          </a:xfrm>
        </p:grpSpPr>
        <p:sp>
          <p:nvSpPr>
            <p:cNvPr id="35" name="TextBox 34"/>
            <p:cNvSpPr txBox="1"/>
            <p:nvPr/>
          </p:nvSpPr>
          <p:spPr>
            <a:xfrm>
              <a:off x="2120629" y="4573592"/>
              <a:ext cx="192967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IaaS Workload</a:t>
              </a:r>
            </a:p>
          </p:txBody>
        </p:sp>
        <p:pic>
          <p:nvPicPr>
            <p:cNvPr id="48" name="Picture 47"/>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2690313" y="4033976"/>
              <a:ext cx="780290" cy="780290"/>
            </a:xfrm>
            <a:prstGeom prst="rect">
              <a:avLst/>
            </a:prstGeom>
          </p:spPr>
        </p:pic>
      </p:grpSp>
      <p:sp>
        <p:nvSpPr>
          <p:cNvPr id="4" name="TextBox 3"/>
          <p:cNvSpPr txBox="1"/>
          <p:nvPr/>
        </p:nvSpPr>
        <p:spPr>
          <a:xfrm>
            <a:off x="8422811" y="1190767"/>
            <a:ext cx="3697889" cy="5427203"/>
          </a:xfrm>
          <a:prstGeom prst="rect">
            <a:avLst/>
          </a:prstGeom>
          <a:noFill/>
        </p:spPr>
        <p:txBody>
          <a:bodyPr wrap="square" lIns="182880" tIns="146304" rIns="182880" bIns="146304" rtlCol="0">
            <a:norm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 resource always belongs to a resource group</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Resource group is a unit of management</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Role Based Access Control (RBAC)</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Custom policies</a:t>
            </a:r>
          </a:p>
        </p:txBody>
      </p:sp>
      <p:cxnSp>
        <p:nvCxnSpPr>
          <p:cNvPr id="42" name="Straight Arrow Connector 41"/>
          <p:cNvCxnSpPr/>
          <p:nvPr/>
        </p:nvCxnSpPr>
        <p:spPr>
          <a:xfrm>
            <a:off x="583650" y="5492044"/>
            <a:ext cx="0" cy="342900"/>
          </a:xfrm>
          <a:prstGeom prst="straightConnector1">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36050" y="5492044"/>
            <a:ext cx="0" cy="342900"/>
          </a:xfrm>
          <a:prstGeom prst="straightConnector1">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888450" y="5492044"/>
            <a:ext cx="0" cy="342900"/>
          </a:xfrm>
          <a:prstGeom prst="straightConnector1">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93620" y="5762584"/>
            <a:ext cx="302863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REST API Endpoints</a:t>
            </a:r>
          </a:p>
        </p:txBody>
      </p:sp>
      <p:grpSp>
        <p:nvGrpSpPr>
          <p:cNvPr id="15" name="Group 14"/>
          <p:cNvGrpSpPr/>
          <p:nvPr/>
        </p:nvGrpSpPr>
        <p:grpSpPr>
          <a:xfrm>
            <a:off x="2389286" y="3237745"/>
            <a:ext cx="5575015" cy="1196540"/>
            <a:chOff x="2389286" y="3237745"/>
            <a:chExt cx="5575015" cy="1196540"/>
          </a:xfrm>
        </p:grpSpPr>
        <p:sp>
          <p:nvSpPr>
            <p:cNvPr id="43" name="Rounded Rectangle 42"/>
            <p:cNvSpPr/>
            <p:nvPr/>
          </p:nvSpPr>
          <p:spPr bwMode="auto">
            <a:xfrm>
              <a:off x="2389286" y="3318717"/>
              <a:ext cx="5575015" cy="1115568"/>
            </a:xfrm>
            <a:prstGeom prst="round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5903994" y="3666621"/>
              <a:ext cx="687890" cy="687890"/>
            </a:xfrm>
            <a:prstGeom prst="rect">
              <a:avLst/>
            </a:prstGeom>
          </p:spPr>
        </p:pic>
        <p:pic>
          <p:nvPicPr>
            <p:cNvPr id="33" name="Picture 32"/>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813936" y="3666621"/>
              <a:ext cx="687890" cy="687890"/>
            </a:xfrm>
            <a:prstGeom prst="rect">
              <a:avLst/>
            </a:prstGeom>
          </p:spPr>
        </p:pic>
        <p:pic>
          <p:nvPicPr>
            <p:cNvPr id="2" name="Picture 1"/>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633820" y="3666621"/>
              <a:ext cx="687890" cy="687890"/>
            </a:xfrm>
            <a:prstGeom prst="rect">
              <a:avLst/>
            </a:prstGeom>
          </p:spPr>
        </p:pic>
        <p:pic>
          <p:nvPicPr>
            <p:cNvPr id="3" name="Picture 2"/>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3723878" y="3666621"/>
              <a:ext cx="687890" cy="687890"/>
            </a:xfrm>
            <a:prstGeom prst="rect">
              <a:avLst/>
            </a:prstGeom>
          </p:spPr>
        </p:pic>
        <p:sp>
          <p:nvSpPr>
            <p:cNvPr id="44" name="TextBox 43"/>
            <p:cNvSpPr txBox="1"/>
            <p:nvPr/>
          </p:nvSpPr>
          <p:spPr>
            <a:xfrm>
              <a:off x="3844647" y="3237745"/>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Resource Group</a:t>
              </a:r>
            </a:p>
          </p:txBody>
        </p:sp>
        <p:pic>
          <p:nvPicPr>
            <p:cNvPr id="11" name="Picture 10"/>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828686" y="3668711"/>
              <a:ext cx="685800" cy="685800"/>
            </a:xfrm>
            <a:prstGeom prst="rect">
              <a:avLst/>
            </a:prstGeom>
          </p:spPr>
        </p:pic>
      </p:grpSp>
    </p:spTree>
    <p:extLst>
      <p:ext uri="{BB962C8B-B14F-4D97-AF65-F5344CB8AC3E}">
        <p14:creationId xmlns:p14="http://schemas.microsoft.com/office/powerpoint/2010/main" val="1736102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Artifacts of a template</a:t>
            </a:r>
            <a:endParaRPr lang="en-US" dirty="0"/>
          </a:p>
        </p:txBody>
      </p:sp>
      <p:sp>
        <p:nvSpPr>
          <p:cNvPr id="4" name="Text Placeholder 3"/>
          <p:cNvSpPr>
            <a:spLocks noGrp="1"/>
          </p:cNvSpPr>
          <p:nvPr>
            <p:ph type="body" sz="quarter" idx="10"/>
          </p:nvPr>
        </p:nvSpPr>
        <p:spPr/>
        <p:txBody>
          <a:bodyPr/>
          <a:lstStyle/>
          <a:p>
            <a:r>
              <a:rPr lang="en-US"/>
              <a:t>JSON Files—Infrastructure as Code (IaC)</a:t>
            </a:r>
          </a:p>
          <a:p>
            <a:endParaRPr lang="en-US"/>
          </a:p>
          <a:p>
            <a:r>
              <a:rPr lang="en-US"/>
              <a:t>Artifacts (optional depending on resources)</a:t>
            </a:r>
          </a:p>
          <a:p>
            <a:pPr lvl="1"/>
            <a:r>
              <a:rPr lang="en-US"/>
              <a:t>Configuration scripts used to configure resources</a:t>
            </a:r>
          </a:p>
          <a:p>
            <a:pPr lvl="1"/>
            <a:r>
              <a:rPr lang="en-US"/>
              <a:t>Application code</a:t>
            </a:r>
          </a:p>
          <a:p>
            <a:pPr lvl="1"/>
            <a:r>
              <a:rPr lang="en-US"/>
              <a:t>Third-party tools</a:t>
            </a:r>
          </a:p>
          <a:p>
            <a:pPr lvl="1"/>
            <a:endParaRPr lang="en-US"/>
          </a:p>
          <a:p>
            <a:pPr lvl="1"/>
            <a:r>
              <a:rPr lang="en-US"/>
              <a:t>Examples</a:t>
            </a:r>
          </a:p>
          <a:p>
            <a:pPr lvl="2"/>
            <a:r>
              <a:rPr lang="en-US"/>
              <a:t>Web Deployment Package </a:t>
            </a:r>
          </a:p>
          <a:p>
            <a:pPr lvl="2"/>
            <a:r>
              <a:rPr lang="en-US"/>
              <a:t>Desired State Configuration (DSC) script</a:t>
            </a:r>
          </a:p>
          <a:p>
            <a:pPr lvl="2"/>
            <a:r>
              <a:rPr lang="en-US"/>
              <a:t>DSC resources</a:t>
            </a:r>
          </a:p>
          <a:p>
            <a:pPr lvl="2"/>
            <a:endParaRPr lang="en-US"/>
          </a:p>
          <a:p>
            <a:pPr lvl="1"/>
            <a:endParaRPr lang="en-US" dirty="0"/>
          </a:p>
        </p:txBody>
      </p:sp>
    </p:spTree>
    <p:extLst>
      <p:ext uri="{BB962C8B-B14F-4D97-AF65-F5344CB8AC3E}">
        <p14:creationId xmlns:p14="http://schemas.microsoft.com/office/powerpoint/2010/main" val="24818996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000" dirty="0"/>
              <a:t>Taking advantage of existing templates</a:t>
            </a:r>
          </a:p>
        </p:txBody>
      </p:sp>
      <p:sp>
        <p:nvSpPr>
          <p:cNvPr id="3" name="Text Placeholder 2"/>
          <p:cNvSpPr>
            <a:spLocks noGrp="1"/>
          </p:cNvSpPr>
          <p:nvPr>
            <p:ph type="body" sz="quarter" idx="10"/>
          </p:nvPr>
        </p:nvSpPr>
        <p:spPr>
          <a:xfrm>
            <a:off x="269241" y="1189176"/>
            <a:ext cx="5378548" cy="5325924"/>
          </a:xfrm>
        </p:spPr>
        <p:txBody>
          <a:bodyPr>
            <a:normAutofit/>
          </a:bodyPr>
          <a:lstStyle/>
          <a:p>
            <a:r>
              <a:rPr lang="en-US" dirty="0"/>
              <a:t>Azure quick-start templates</a:t>
            </a:r>
          </a:p>
          <a:p>
            <a:pPr lvl="1"/>
            <a:r>
              <a:rPr lang="en-US" dirty="0"/>
              <a:t>http://aka.ms/qst</a:t>
            </a:r>
          </a:p>
          <a:p>
            <a:endParaRPr lang="en-US" dirty="0"/>
          </a:p>
          <a:p>
            <a:r>
              <a:rPr lang="en-US" dirty="0"/>
              <a:t>Azure Marketplace (portal)</a:t>
            </a:r>
          </a:p>
          <a:p>
            <a:pPr lvl="1"/>
            <a:r>
              <a:rPr lang="en-US" dirty="0"/>
              <a:t>Examples</a:t>
            </a:r>
          </a:p>
          <a:p>
            <a:pPr lvl="2"/>
            <a:r>
              <a:rPr lang="en-US" dirty="0"/>
              <a:t>SQL Server Always-On Cluster</a:t>
            </a:r>
          </a:p>
          <a:p>
            <a:pPr lvl="2"/>
            <a:r>
              <a:rPr lang="en-US" dirty="0"/>
              <a:t>SharePoint 2013 HA Farm</a:t>
            </a:r>
          </a:p>
          <a:p>
            <a:pPr lvl="2"/>
            <a:r>
              <a:rPr lang="en-US" dirty="0"/>
              <a:t>Preconfigured DC/OS cluster </a:t>
            </a:r>
          </a:p>
          <a:p>
            <a:pPr lvl="2"/>
            <a:endParaRPr lang="en-US" dirty="0"/>
          </a:p>
        </p:txBody>
      </p:sp>
      <p:sp>
        <p:nvSpPr>
          <p:cNvPr id="6" name="Text Placeholder 5"/>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6541895" y="1891488"/>
            <a:ext cx="5390325" cy="3284570"/>
          </a:xfrm>
          <a:prstGeom prst="rect">
            <a:avLst/>
          </a:prstGeom>
        </p:spPr>
      </p:pic>
    </p:spTree>
    <p:extLst>
      <p:ext uri="{BB962C8B-B14F-4D97-AF65-F5344CB8AC3E}">
        <p14:creationId xmlns:p14="http://schemas.microsoft.com/office/powerpoint/2010/main" val="7005375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endParaRPr lang="en-US" dirty="0"/>
          </a:p>
        </p:txBody>
      </p:sp>
      <p:sp>
        <p:nvSpPr>
          <p:cNvPr id="5" name="Text Placeholder 4"/>
          <p:cNvSpPr>
            <a:spLocks noGrp="1"/>
          </p:cNvSpPr>
          <p:nvPr>
            <p:ph type="body" sz="quarter" idx="12"/>
          </p:nvPr>
        </p:nvSpPr>
        <p:spPr/>
        <p:txBody>
          <a:bodyPr/>
          <a:lstStyle/>
          <a:p>
            <a:r>
              <a:rPr lang="en-US" dirty="0"/>
              <a:t>Azure Resource Manager templates</a:t>
            </a:r>
          </a:p>
        </p:txBody>
      </p:sp>
    </p:spTree>
    <p:extLst>
      <p:ext uri="{BB962C8B-B14F-4D97-AF65-F5344CB8AC3E}">
        <p14:creationId xmlns:p14="http://schemas.microsoft.com/office/powerpoint/2010/main" val="40247459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Authoring ARM templates</a:t>
            </a:r>
          </a:p>
        </p:txBody>
      </p:sp>
    </p:spTree>
    <p:extLst>
      <p:ext uri="{BB962C8B-B14F-4D97-AF65-F5344CB8AC3E}">
        <p14:creationId xmlns:p14="http://schemas.microsoft.com/office/powerpoint/2010/main" val="3616780529"/>
      </p:ext>
    </p:extLst>
  </p:cSld>
  <p:clrMapOvr>
    <a:masterClrMapping/>
  </p:clrMapOvr>
  <p:transition>
    <p:fade/>
  </p:transition>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207</TotalTime>
  <Words>1085</Words>
  <Application>Microsoft Office PowerPoint</Application>
  <PresentationFormat>Widescreen</PresentationFormat>
  <Paragraphs>232</Paragraphs>
  <Slides>26</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Arial</vt:lpstr>
      <vt:lpstr>Calibri</vt:lpstr>
      <vt:lpstr>Consolas</vt:lpstr>
      <vt:lpstr>Courier New</vt:lpstr>
      <vt:lpstr>Segoe UI</vt:lpstr>
      <vt:lpstr>Segoe UI Light</vt:lpstr>
      <vt:lpstr>Wingdings</vt:lpstr>
      <vt:lpstr>WHITE TEMPLATE</vt:lpstr>
      <vt:lpstr>COLOR TEMPLATE</vt:lpstr>
      <vt:lpstr>Infrastructure as Code (IAC)</vt:lpstr>
      <vt:lpstr>Agenda</vt:lpstr>
      <vt:lpstr>Azure Resource Manager (ARM)</vt:lpstr>
      <vt:lpstr>Provisioning Resources Using ARM </vt:lpstr>
      <vt:lpstr>Azure Resource Manager Architecture</vt:lpstr>
      <vt:lpstr>Artifacts of a template</vt:lpstr>
      <vt:lpstr>Taking advantage of existing templates</vt:lpstr>
      <vt:lpstr>Demo </vt:lpstr>
      <vt:lpstr>Authoring ARM templates</vt:lpstr>
      <vt:lpstr>ARM template structure</vt:lpstr>
      <vt:lpstr>Common ARM template functions</vt:lpstr>
      <vt:lpstr>Using Visual Studio to author ARM templates</vt:lpstr>
      <vt:lpstr>Demo</vt:lpstr>
      <vt:lpstr>Deploying ARM templates</vt:lpstr>
      <vt:lpstr>Methods for deploying ARM templates</vt:lpstr>
      <vt:lpstr>Deploying ARM templates</vt:lpstr>
      <vt:lpstr>Demo: Deploying ARM templates</vt:lpstr>
      <vt:lpstr>Desired State Configuration (DSC)</vt:lpstr>
      <vt:lpstr>DSC for Azure</vt:lpstr>
      <vt:lpstr>DSC Example: Built-in Resources </vt:lpstr>
      <vt:lpstr>DSC Resources</vt:lpstr>
      <vt:lpstr>DSC Example: Resource-Kit Resources </vt:lpstr>
      <vt:lpstr>DSC Logs (on the virtual machine)</vt:lpstr>
      <vt:lpstr>Demo</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Infrastructure as Code (IAC)</dc:title>
  <dc:creator>Israel Vega</dc:creator>
  <cp:lastModifiedBy>Israel Vega Jr.</cp:lastModifiedBy>
  <cp:revision>11</cp:revision>
  <dcterms:created xsi:type="dcterms:W3CDTF">2016-10-05T21:25:00Z</dcterms:created>
  <dcterms:modified xsi:type="dcterms:W3CDTF">2016-10-07T23:18:12Z</dcterms:modified>
</cp:coreProperties>
</file>